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  <p:sldMasterId id="2147483766" r:id="rId2"/>
    <p:sldMasterId id="2147483785" r:id="rId3"/>
  </p:sldMasterIdLst>
  <p:notesMasterIdLst>
    <p:notesMasterId r:id="rId32"/>
  </p:notesMasterIdLst>
  <p:handoutMasterIdLst>
    <p:handoutMasterId r:id="rId33"/>
  </p:handoutMasterIdLst>
  <p:sldIdLst>
    <p:sldId id="438" r:id="rId4"/>
    <p:sldId id="449" r:id="rId5"/>
    <p:sldId id="448" r:id="rId6"/>
    <p:sldId id="451" r:id="rId7"/>
    <p:sldId id="414" r:id="rId8"/>
    <p:sldId id="408" r:id="rId9"/>
    <p:sldId id="406" r:id="rId10"/>
    <p:sldId id="413" r:id="rId11"/>
    <p:sldId id="410" r:id="rId12"/>
    <p:sldId id="431" r:id="rId13"/>
    <p:sldId id="423" r:id="rId14"/>
    <p:sldId id="407" r:id="rId15"/>
    <p:sldId id="457" r:id="rId16"/>
    <p:sldId id="443" r:id="rId17"/>
    <p:sldId id="458" r:id="rId18"/>
    <p:sldId id="459" r:id="rId19"/>
    <p:sldId id="456" r:id="rId20"/>
    <p:sldId id="472" r:id="rId21"/>
    <p:sldId id="468" r:id="rId22"/>
    <p:sldId id="469" r:id="rId23"/>
    <p:sldId id="432" r:id="rId24"/>
    <p:sldId id="470" r:id="rId25"/>
    <p:sldId id="471" r:id="rId26"/>
    <p:sldId id="461" r:id="rId27"/>
    <p:sldId id="462" r:id="rId28"/>
    <p:sldId id="463" r:id="rId29"/>
    <p:sldId id="447" r:id="rId30"/>
    <p:sldId id="466" r:id="rId31"/>
  </p:sldIdLst>
  <p:sldSz cx="9144000" cy="6858000" type="screen4x3"/>
  <p:notesSz cx="6669088" cy="97536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4494"/>
    <a:srgbClr val="034EA2"/>
    <a:srgbClr val="0050A0"/>
    <a:srgbClr val="2E6437"/>
    <a:srgbClr val="500F28"/>
    <a:srgbClr val="0F5494"/>
    <a:srgbClr val="3166CF"/>
    <a:srgbClr val="2D5EC1"/>
    <a:srgbClr val="FFD624"/>
    <a:srgbClr val="3E6F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 horzBarState="maximized">
    <p:restoredLeft sz="34587" autoAdjust="0"/>
    <p:restoredTop sz="75429" autoAdjust="0"/>
  </p:normalViewPr>
  <p:slideViewPr>
    <p:cSldViewPr>
      <p:cViewPr>
        <p:scale>
          <a:sx n="80" d="100"/>
          <a:sy n="80" d="100"/>
        </p:scale>
        <p:origin x="-2514" y="-8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1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172" y="-90"/>
      </p:cViewPr>
      <p:guideLst>
        <p:guide orient="horz" pos="3072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9" y="1"/>
            <a:ext cx="2890664" cy="488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43" tIns="45072" rIns="90143" bIns="45072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6870" y="1"/>
            <a:ext cx="2890664" cy="488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43" tIns="45072" rIns="90143" bIns="45072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9" y="9263824"/>
            <a:ext cx="2890664" cy="488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43" tIns="45072" rIns="90143" bIns="45072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6870" y="9263824"/>
            <a:ext cx="2890664" cy="488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43" tIns="45072" rIns="90143" bIns="45072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EC7A9CE-B5D3-4830-AA57-DD8049CE9F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67662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9" y="1"/>
            <a:ext cx="2890664" cy="488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43" tIns="45072" rIns="90143" bIns="45072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6870" y="1"/>
            <a:ext cx="2890664" cy="488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43" tIns="45072" rIns="90143" bIns="45072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8525" y="733425"/>
            <a:ext cx="4873625" cy="36560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608" y="4632698"/>
            <a:ext cx="5335893" cy="4389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43" tIns="45072" rIns="90143" bIns="450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9" y="9263824"/>
            <a:ext cx="2890664" cy="488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43" tIns="45072" rIns="90143" bIns="45072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6870" y="9263824"/>
            <a:ext cx="2890664" cy="488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143" tIns="45072" rIns="90143" bIns="45072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6441B25-C4D1-47DB-817D-B9C4FC5392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9238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98525" y="733425"/>
            <a:ext cx="4873625" cy="36560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4688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8525" y="733425"/>
            <a:ext cx="4873625" cy="3656013"/>
          </a:xfrm>
          <a:ln/>
        </p:spPr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95350" y="731838"/>
            <a:ext cx="4878388" cy="3657600"/>
          </a:xfrm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68275" indent="-168275"/>
            <a:endParaRPr lang="en-GB" altLang="en-US" smtClean="0">
              <a:cs typeface="Times New Roman" pitchFamily="18" charset="0"/>
            </a:endParaRP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0113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39775" indent="-284163" defTabSz="900113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1413" indent="-225425" defTabSz="900113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97025" indent="-225425" defTabSz="900113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2638" indent="-225425" defTabSz="900113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09838" indent="-225425" defTabSz="9001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67038" indent="-225425" defTabSz="9001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4238" indent="-225425" defTabSz="9001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1438" indent="-225425" defTabSz="9001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0000"/>
              </a:buClr>
            </a:pPr>
            <a:fld id="{0D18B555-891F-475A-BFEA-87CC09DAC2BA}" type="slidenum">
              <a:rPr lang="en-GB" altLang="en-US" sz="1000" smtClean="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  <a:buClr>
                  <a:srgbClr val="000000"/>
                </a:buClr>
              </a:pPr>
              <a:t>15</a:t>
            </a:fld>
            <a:endParaRPr lang="en-GB" altLang="en-US" sz="10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95350" y="731838"/>
            <a:ext cx="4878388" cy="3657600"/>
          </a:xfrm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38138" indent="-336550"/>
            <a:endParaRPr lang="en-GB" altLang="en-US" smtClean="0">
              <a:cs typeface="Times New Roman" pitchFamily="18" charset="0"/>
            </a:endParaRPr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0113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39775" indent="-284163" defTabSz="900113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1413" indent="-225425" defTabSz="900113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97025" indent="-225425" defTabSz="900113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2638" indent="-225425" defTabSz="900113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09838" indent="-225425" defTabSz="9001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67038" indent="-225425" defTabSz="9001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4238" indent="-225425" defTabSz="9001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1438" indent="-225425" defTabSz="9001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0000"/>
              </a:buClr>
            </a:pPr>
            <a:fld id="{7035DE20-A64B-45FC-A190-95348A52792E}" type="slidenum">
              <a:rPr lang="en-GB" altLang="en-US" sz="1000" smtClean="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  <a:buClr>
                  <a:srgbClr val="000000"/>
                </a:buClr>
              </a:pPr>
              <a:t>16</a:t>
            </a:fld>
            <a:endParaRPr lang="en-GB" altLang="en-US" sz="10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98525" y="733425"/>
            <a:ext cx="4873625" cy="36560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6034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95350" y="731838"/>
            <a:ext cx="4878388" cy="3657600"/>
          </a:xfrm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89092" name="Date Placeholder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35013" indent="-282575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31888" indent="-225425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584325" indent="-225425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36763" indent="-225425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4939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511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083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655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>
              <a:buClr>
                <a:srgbClr val="000000"/>
              </a:buClr>
            </a:pPr>
            <a:endParaRPr lang="en-US" altLang="en-US" sz="1000" b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9093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35013" indent="-282575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31888" indent="-225425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584325" indent="-225425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36763" indent="-225425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4939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511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083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655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>
              <a:buClr>
                <a:srgbClr val="000000"/>
              </a:buClr>
            </a:pPr>
            <a:fld id="{DF3A9ADC-0590-4228-8089-9D6D69EF8E4D}" type="slidenum">
              <a:rPr lang="en-GB" altLang="en-US" sz="1000" b="0" smtClean="0">
                <a:solidFill>
                  <a:schemeClr val="tx1"/>
                </a:solidFill>
                <a:latin typeface="Times New Roman" pitchFamily="18" charset="0"/>
              </a:rPr>
              <a:pPr>
                <a:buClr>
                  <a:srgbClr val="000000"/>
                </a:buClr>
              </a:pPr>
              <a:t>22</a:t>
            </a:fld>
            <a:endParaRPr lang="en-GB" altLang="en-US" sz="1000" b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98525" y="733425"/>
            <a:ext cx="4873625" cy="3656013"/>
          </a:xfrm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90116" name="Date Placeholder 3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35013" indent="-282575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31888" indent="-225425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584325" indent="-225425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36763" indent="-225425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4939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511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083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655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>
              <a:buClr>
                <a:srgbClr val="000000"/>
              </a:buClr>
            </a:pPr>
            <a:endParaRPr lang="en-US" altLang="en-US" sz="1000" b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90117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35013" indent="-282575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31888" indent="-225425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584325" indent="-225425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36763" indent="-225425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4939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511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083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655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>
              <a:buClr>
                <a:srgbClr val="000000"/>
              </a:buClr>
            </a:pPr>
            <a:fld id="{A61D46E0-78F3-4072-A1E7-66774C71E7E8}" type="slidenum">
              <a:rPr lang="en-GB" altLang="en-US" sz="1000" b="0" smtClean="0">
                <a:solidFill>
                  <a:schemeClr val="tx1"/>
                </a:solidFill>
                <a:latin typeface="Times New Roman" pitchFamily="18" charset="0"/>
              </a:rPr>
              <a:pPr>
                <a:buClr>
                  <a:srgbClr val="000000"/>
                </a:buClr>
              </a:pPr>
              <a:t>23</a:t>
            </a:fld>
            <a:endParaRPr lang="en-GB" altLang="en-US" sz="1000" b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95350" y="731838"/>
            <a:ext cx="4878388" cy="3657600"/>
          </a:xfrm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38138" indent="-336550"/>
            <a:endParaRPr lang="en-GB" altLang="en-US" smtClean="0">
              <a:cs typeface="Times New Roman" pitchFamily="18" charset="0"/>
            </a:endParaRP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0113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39775" indent="-284163" defTabSz="900113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1413" indent="-225425" defTabSz="900113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597025" indent="-225425" defTabSz="900113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2638" indent="-225425" defTabSz="900113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09838" indent="-225425" defTabSz="9001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67038" indent="-225425" defTabSz="9001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4238" indent="-225425" defTabSz="9001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1438" indent="-225425" defTabSz="9001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0000"/>
              </a:buClr>
            </a:pPr>
            <a:fld id="{EE5C81FA-5E67-4543-ABC8-289AE0D0FC07}" type="slidenum">
              <a:rPr lang="en-GB" altLang="en-US" sz="1000" smtClean="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  <a:buClr>
                  <a:srgbClr val="000000"/>
                </a:buClr>
              </a:pPr>
              <a:t>24</a:t>
            </a:fld>
            <a:endParaRPr lang="en-GB" altLang="en-US" sz="10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98525" y="733425"/>
            <a:ext cx="4873625" cy="36560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6034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95325" y="733425"/>
            <a:ext cx="5280025" cy="3656013"/>
          </a:xfrm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35013" indent="-282575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31888" indent="-225425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584325" indent="-225425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36763" indent="-225425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4939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511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083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655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fld id="{B7B94F9E-D189-4E04-ABDA-95F68FF52F44}" type="slidenum">
              <a:rPr lang="en-GB" altLang="en-US" sz="1000" b="0" smtClean="0">
                <a:solidFill>
                  <a:schemeClr val="tx1"/>
                </a:solidFill>
                <a:latin typeface="Times New Roman" pitchFamily="18" charset="0"/>
              </a:rPr>
              <a:pPr/>
              <a:t>28</a:t>
            </a:fld>
            <a:endParaRPr lang="en-GB" altLang="en-US" sz="1000" b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98525" y="733425"/>
            <a:ext cx="4873625" cy="36560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603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98525" y="733425"/>
            <a:ext cx="4873625" cy="36560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1725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98525" y="733425"/>
            <a:ext cx="4873625" cy="3656013"/>
          </a:xfrm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54276" name="Date Placeholder 3"/>
          <p:cNvSpPr>
            <a:spLocks noGrp="1"/>
          </p:cNvSpPr>
          <p:nvPr>
            <p:ph type="dt" sz="quarter" idx="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defTabSz="903288"/>
            <a:endParaRPr lang="en-US" altLang="en-US" smtClean="0"/>
          </a:p>
        </p:txBody>
      </p:sp>
      <p:sp>
        <p:nvSpPr>
          <p:cNvPr id="54277" name="Slide Number Placeholder 4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defTabSz="903288"/>
            <a:fld id="{95EF27D1-241D-4170-A75F-9A04734757E5}" type="slidenum">
              <a:rPr lang="en-US" altLang="en-US" smtClean="0"/>
              <a:pPr defTabSz="903288"/>
              <a:t>4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98525" y="733425"/>
            <a:ext cx="4873625" cy="36560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299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898525" y="733425"/>
            <a:ext cx="4873625" cy="3656013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97390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98525" y="733425"/>
            <a:ext cx="4873625" cy="36560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6034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98525" y="733425"/>
            <a:ext cx="4873625" cy="36560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6441B25-C4D1-47DB-817D-B9C4FC5392FB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9093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98525" y="733425"/>
            <a:ext cx="4873625" cy="3656013"/>
          </a:xfrm>
          <a:ln/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35013" indent="-282575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31888" indent="-225425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584325" indent="-225425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36763" indent="-225425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4939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511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083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65563" indent="-225425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fld id="{D5CD0CF0-9315-4A8B-B91D-71256E79132F}" type="slidenum">
              <a:rPr lang="en-GB" altLang="en-US" sz="1000" b="0" smtClean="0">
                <a:solidFill>
                  <a:schemeClr val="tx1"/>
                </a:solidFill>
                <a:latin typeface="Times New Roman" pitchFamily="18" charset="0"/>
              </a:rPr>
              <a:pPr/>
              <a:t>13</a:t>
            </a:fld>
            <a:endParaRPr lang="en-GB" altLang="en-US" sz="1000" b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"/>
          <p:cNvSpPr>
            <a:spLocks noGrp="1"/>
          </p:cNvSpPr>
          <p:nvPr>
            <p:ph idx="11"/>
          </p:nvPr>
        </p:nvSpPr>
        <p:spPr>
          <a:xfrm>
            <a:off x="0" y="2852937"/>
            <a:ext cx="9144000" cy="4005064"/>
          </a:xfrm>
          <a:prstGeom prst="rect">
            <a:avLst/>
          </a:prstGeom>
        </p:spPr>
        <p:txBody>
          <a:bodyPr lIns="360000" tIns="288000" rIns="0" bIns="0"/>
          <a:lstStyle>
            <a:lvl1pPr>
              <a:lnSpc>
                <a:spcPct val="150000"/>
              </a:lnSpc>
              <a:defRPr sz="1600" b="1"/>
            </a:lvl1pPr>
            <a:lvl2pPr>
              <a:lnSpc>
                <a:spcPct val="150000"/>
              </a:lnSpc>
              <a:defRPr sz="1600"/>
            </a:lvl2pPr>
            <a:lvl3pPr>
              <a:lnSpc>
                <a:spcPct val="150000"/>
              </a:lnSpc>
              <a:defRPr/>
            </a:lvl3pPr>
            <a:lvl4pPr>
              <a:lnSpc>
                <a:spcPct val="150000"/>
              </a:lnSpc>
              <a:defRPr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5" name="Picture Placeholder 7"/>
          <p:cNvSpPr>
            <a:spLocks noGrp="1"/>
          </p:cNvSpPr>
          <p:nvPr>
            <p:ph type="pic" idx="1"/>
          </p:nvPr>
        </p:nvSpPr>
        <p:spPr>
          <a:xfrm>
            <a:off x="0" y="3473"/>
            <a:ext cx="9144000" cy="2232248"/>
          </a:xfrm>
          <a:prstGeom prst="rect">
            <a:avLst/>
          </a:prstGeom>
        </p:spPr>
      </p:sp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0" y="2232248"/>
            <a:ext cx="9144000" cy="620688"/>
          </a:xfrm>
          <a:prstGeom prst="rect">
            <a:avLst/>
          </a:prstGeom>
        </p:spPr>
        <p:txBody>
          <a:bodyPr lIns="360000" tIns="216000" rIns="0" bIns="0"/>
          <a:lstStyle/>
          <a:p>
            <a:r>
              <a:rPr lang="en-GB" altLang="en-US" dirty="0" smtClean="0">
                <a:latin typeface="+mj-lt"/>
              </a:rPr>
              <a:t>JRC Role. Facts </a:t>
            </a:r>
            <a:r>
              <a:rPr lang="en-GB" altLang="en-US" dirty="0">
                <a:latin typeface="+mj-lt"/>
              </a:rPr>
              <a:t>&amp; </a:t>
            </a:r>
            <a:r>
              <a:rPr lang="en-GB" altLang="en-US" dirty="0" smtClean="0">
                <a:latin typeface="+mj-lt"/>
              </a:rPr>
              <a:t>Figures</a:t>
            </a:r>
            <a:endParaRPr lang="en-GB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7685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35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716016" y="2276872"/>
            <a:ext cx="4176464" cy="1800200"/>
          </a:xfrm>
          <a:prstGeom prst="rect">
            <a:avLst/>
          </a:prstGeom>
        </p:spPr>
        <p:txBody>
          <a:bodyPr lIns="0" tIns="900000" rIns="0" bIns="0" anchor="t"/>
          <a:lstStyle>
            <a:lvl1pPr algn="r"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714018" y="4077072"/>
            <a:ext cx="4178464" cy="915318"/>
          </a:xfrm>
          <a:prstGeom prst="rect">
            <a:avLst/>
          </a:prstGeom>
        </p:spPr>
        <p:txBody>
          <a:bodyPr lIns="0" tIns="360000" rIns="0"/>
          <a:lstStyle>
            <a:lvl1pPr marL="0" indent="0" algn="r">
              <a:buClr>
                <a:srgbClr val="1E4494"/>
              </a:buClr>
              <a:buFont typeface="Arial" panose="020B0604020202020204" pitchFamily="34" charset="0"/>
              <a:buNone/>
              <a:defRPr sz="1800" b="1"/>
            </a:lvl1pPr>
            <a:lvl2pPr marL="2286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 sz="1800"/>
            </a:lvl2pPr>
            <a:lvl3pPr marL="4572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/>
            </a:lvl3pPr>
            <a:lvl4pPr marL="6858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/>
            </a:lvl4pPr>
            <a:lvl5pPr marL="9144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0"/>
          </p:nvPr>
        </p:nvSpPr>
        <p:spPr>
          <a:xfrm>
            <a:off x="4716020" y="5517232"/>
            <a:ext cx="4178464" cy="648072"/>
          </a:xfrm>
          <a:prstGeom prst="rect">
            <a:avLst/>
          </a:prstGeom>
        </p:spPr>
        <p:txBody>
          <a:bodyPr lIns="0" rIns="0" bIns="360000" anchor="b"/>
          <a:lstStyle>
            <a:lvl1pPr marL="0" indent="0" algn="r">
              <a:buClr>
                <a:srgbClr val="1E4494"/>
              </a:buClr>
              <a:buFont typeface="Arial" panose="020B0604020202020204" pitchFamily="34" charset="0"/>
              <a:buNone/>
              <a:defRPr sz="1600" b="1"/>
            </a:lvl1pPr>
            <a:lvl2pPr marL="2286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 sz="1600"/>
            </a:lvl2pPr>
            <a:lvl3pPr marL="4572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/>
            </a:lvl3pPr>
            <a:lvl4pPr marL="6858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/>
            </a:lvl4pPr>
            <a:lvl5pPr marL="9144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993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9224597" y="6307147"/>
            <a:ext cx="2133600" cy="123825"/>
          </a:xfrm>
          <a:prstGeom prst="rect">
            <a:avLst/>
          </a:prstGeom>
        </p:spPr>
        <p:txBody>
          <a:bodyPr/>
          <a:lstStyle>
            <a:lvl1pPr eaLnBrk="0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rgbClr val="000000"/>
              </a:buClr>
              <a:buSzPct val="115000"/>
              <a:defRPr>
                <a:latin typeface="Arial" charset="0"/>
              </a:defRPr>
            </a:lvl1pPr>
          </a:lstStyle>
          <a:p>
            <a:pPr>
              <a:defRPr/>
            </a:pPr>
            <a:fld id="{4B0655C5-E6C4-4B72-9568-CEDC648C318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>
          <a:xfrm>
            <a:off x="-2473569" y="5876934"/>
            <a:ext cx="2133600" cy="123825"/>
          </a:xfrm>
          <a:prstGeom prst="rect">
            <a:avLst/>
          </a:prstGeom>
        </p:spPr>
        <p:txBody>
          <a:bodyPr/>
          <a:lstStyle>
            <a:lvl1pPr eaLnBrk="0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rgbClr val="000000"/>
              </a:buClr>
              <a:buSzPct val="115000"/>
              <a:defRPr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2958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620717"/>
            <a:ext cx="8642350" cy="7207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3000" b="1">
                <a:solidFill>
                  <a:srgbClr val="0065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50825" y="1628777"/>
            <a:ext cx="8642350" cy="50408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500">
                <a:solidFill>
                  <a:srgbClr val="00652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r">
              <a:defRPr/>
            </a:lvl2pPr>
            <a:lvl3pPr marL="914400" indent="0" algn="r">
              <a:buNone/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251520" y="2348763"/>
            <a:ext cx="8642350" cy="50418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00652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r">
              <a:defRPr/>
            </a:lvl2pPr>
            <a:lvl3pPr marL="914400" indent="0" algn="r">
              <a:buNone/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51520" y="2996835"/>
            <a:ext cx="8642350" cy="3024461"/>
          </a:xfrm>
          <a:prstGeom prst="rect">
            <a:avLst/>
          </a:prstGeom>
        </p:spPr>
        <p:txBody>
          <a:bodyPr/>
          <a:lstStyle>
            <a:lvl1pPr marL="285750" indent="-285750" algn="l">
              <a:buFont typeface="Courier New" panose="02070309020205020404" pitchFamily="49" charset="0"/>
              <a:buChar char="o"/>
              <a:defRPr sz="1500">
                <a:solidFill>
                  <a:srgbClr val="00652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r">
              <a:defRPr/>
            </a:lvl2pPr>
            <a:lvl3pPr marL="914400" indent="0" algn="r">
              <a:buNone/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 smtClean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146579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620717"/>
            <a:ext cx="8642350" cy="720725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3000" b="1">
                <a:solidFill>
                  <a:srgbClr val="0065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50825" y="1628777"/>
            <a:ext cx="8642350" cy="50408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500">
                <a:solidFill>
                  <a:srgbClr val="00652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r">
              <a:defRPr/>
            </a:lvl2pPr>
            <a:lvl3pPr marL="914400" indent="0" algn="r">
              <a:buNone/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251520" y="2348763"/>
            <a:ext cx="8642350" cy="50418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rgbClr val="00652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r">
              <a:defRPr/>
            </a:lvl2pPr>
            <a:lvl3pPr marL="914400" indent="0" algn="r">
              <a:buNone/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 smtClean="0"/>
              <a:t>Click to edit text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251520" y="2996835"/>
            <a:ext cx="8642350" cy="3024461"/>
          </a:xfrm>
          <a:prstGeom prst="rect">
            <a:avLst/>
          </a:prstGeom>
        </p:spPr>
        <p:txBody>
          <a:bodyPr/>
          <a:lstStyle>
            <a:lvl1pPr marL="285750" indent="-285750" algn="l">
              <a:buFont typeface="Courier New" panose="02070309020205020404" pitchFamily="49" charset="0"/>
              <a:buChar char="o"/>
              <a:defRPr sz="1500">
                <a:solidFill>
                  <a:srgbClr val="00652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r">
              <a:defRPr/>
            </a:lvl2pPr>
            <a:lvl3pPr marL="914400" indent="0" algn="r">
              <a:buNone/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dirty="0" smtClean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017428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1_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0075" y="204790"/>
            <a:ext cx="7937500" cy="153888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38752" y="6329063"/>
            <a:ext cx="680114" cy="365125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50A0"/>
                </a:solidFill>
              </a:defRPr>
            </a:lvl1pPr>
          </a:lstStyle>
          <a:p>
            <a:fld id="{55074D1E-38C0-4003-8D67-62735592CB0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2701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6028" y="2130660"/>
            <a:ext cx="7771946" cy="1469571"/>
          </a:xfrm>
          <a:prstGeom prst="rect">
            <a:avLst/>
          </a:prstGeom>
        </p:spPr>
        <p:txBody>
          <a:bodyPr lIns="65306" tIns="32653" rIns="65306" bIns="32653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2058" y="3885974"/>
            <a:ext cx="6399893" cy="1753054"/>
          </a:xfrm>
          <a:prstGeom prst="rect">
            <a:avLst/>
          </a:prstGeom>
        </p:spPr>
        <p:txBody>
          <a:bodyPr lIns="65306" tIns="32653" rIns="65306" bIns="32653"/>
          <a:lstStyle>
            <a:lvl1pPr marL="0" indent="0" algn="ctr">
              <a:buNone/>
              <a:defRPr/>
            </a:lvl1pPr>
            <a:lvl2pPr marL="326532" indent="0" algn="ctr">
              <a:buNone/>
              <a:defRPr/>
            </a:lvl2pPr>
            <a:lvl3pPr marL="653064" indent="0" algn="ctr">
              <a:buNone/>
              <a:defRPr/>
            </a:lvl3pPr>
            <a:lvl4pPr marL="979597" indent="0" algn="ctr">
              <a:buNone/>
              <a:defRPr/>
            </a:lvl4pPr>
            <a:lvl5pPr marL="1306129" indent="0" algn="ctr">
              <a:buNone/>
              <a:defRPr/>
            </a:lvl5pPr>
            <a:lvl6pPr marL="1632661" indent="0" algn="ctr">
              <a:buNone/>
              <a:defRPr/>
            </a:lvl6pPr>
            <a:lvl7pPr marL="1959193" indent="0" algn="ctr">
              <a:buNone/>
              <a:defRPr/>
            </a:lvl7pPr>
            <a:lvl8pPr marL="2285726" indent="0" algn="ctr">
              <a:buNone/>
              <a:defRPr/>
            </a:lvl8pPr>
            <a:lvl9pPr marL="2612258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16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977" y="1612900"/>
            <a:ext cx="7872046" cy="55403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6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374423" y="6426209"/>
            <a:ext cx="2133600" cy="1238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/>
          <a:lstStyle>
            <a:lvl1pPr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/>
            </a:lvl1pPr>
          </a:lstStyle>
          <a:p>
            <a:pPr>
              <a:defRPr/>
            </a:pPr>
            <a:fld id="{50096443-C938-44A5-BA6D-48F2BF3164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1"/>
          </p:nvPr>
        </p:nvSpPr>
        <p:spPr>
          <a:xfrm>
            <a:off x="635977" y="6426209"/>
            <a:ext cx="2133600" cy="1238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/>
          <a:lstStyle>
            <a:lvl1pPr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2088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716016" y="2276872"/>
            <a:ext cx="4176464" cy="1800200"/>
          </a:xfrm>
          <a:prstGeom prst="rect">
            <a:avLst/>
          </a:prstGeom>
        </p:spPr>
        <p:txBody>
          <a:bodyPr lIns="0" tIns="900000" rIns="0" bIns="0" anchor="t"/>
          <a:lstStyle>
            <a:lvl1pPr algn="r"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714018" y="4077072"/>
            <a:ext cx="4178464" cy="915318"/>
          </a:xfrm>
          <a:prstGeom prst="rect">
            <a:avLst/>
          </a:prstGeom>
        </p:spPr>
        <p:txBody>
          <a:bodyPr lIns="0" tIns="360000" rIns="0"/>
          <a:lstStyle>
            <a:lvl1pPr marL="0" indent="0" algn="r">
              <a:buClr>
                <a:srgbClr val="1E4494"/>
              </a:buClr>
              <a:buFont typeface="Arial" panose="020B0604020202020204" pitchFamily="34" charset="0"/>
              <a:buNone/>
              <a:defRPr sz="1800" b="1"/>
            </a:lvl1pPr>
            <a:lvl2pPr marL="2286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 sz="1800"/>
            </a:lvl2pPr>
            <a:lvl3pPr marL="4572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/>
            </a:lvl3pPr>
            <a:lvl4pPr marL="6858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/>
            </a:lvl4pPr>
            <a:lvl5pPr marL="9144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0"/>
          </p:nvPr>
        </p:nvSpPr>
        <p:spPr>
          <a:xfrm>
            <a:off x="4716020" y="5517232"/>
            <a:ext cx="4178464" cy="648072"/>
          </a:xfrm>
          <a:prstGeom prst="rect">
            <a:avLst/>
          </a:prstGeom>
        </p:spPr>
        <p:txBody>
          <a:bodyPr lIns="0" rIns="0" bIns="360000" anchor="b"/>
          <a:lstStyle>
            <a:lvl1pPr marL="0" indent="0" algn="r">
              <a:buClr>
                <a:srgbClr val="1E4494"/>
              </a:buClr>
              <a:buFont typeface="Arial" panose="020B0604020202020204" pitchFamily="34" charset="0"/>
              <a:buNone/>
              <a:defRPr sz="1600" b="1"/>
            </a:lvl1pPr>
            <a:lvl2pPr marL="2286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 sz="1600"/>
            </a:lvl2pPr>
            <a:lvl3pPr marL="4572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/>
            </a:lvl3pPr>
            <a:lvl4pPr marL="6858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/>
            </a:lvl4pPr>
            <a:lvl5pPr marL="914400" indent="-228600" algn="r">
              <a:buClr>
                <a:srgbClr val="1E4494"/>
              </a:buClr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7638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7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77017" y="6145213"/>
            <a:ext cx="224313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23579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8" r:id="rId6"/>
    <p:sldLayoutId id="2147483789" r:id="rId7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4494"/>
          </a:solidFill>
          <a:latin typeface="Verdana"/>
          <a:ea typeface="MS PGothic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9pPr>
    </p:titleStyle>
    <p:bodyStyle>
      <a:lvl1pPr marL="342900" indent="-3429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1E4494"/>
        </a:buClr>
        <a:buFont typeface="Verdana" pitchFamily="34" charset="0"/>
        <a:defRPr>
          <a:solidFill>
            <a:srgbClr val="004494"/>
          </a:solidFill>
          <a:latin typeface="Verdana"/>
          <a:ea typeface="MS PGothic" pitchFamily="34" charset="-128"/>
          <a:cs typeface="ＭＳ Ｐゴシック" charset="0"/>
        </a:defRPr>
      </a:lvl1pPr>
      <a:lvl2pPr marL="2286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1E4494"/>
        </a:buClr>
        <a:buFont typeface="Verdana" pitchFamily="34" charset="0"/>
        <a:buChar char="•"/>
        <a:defRPr>
          <a:solidFill>
            <a:srgbClr val="004494"/>
          </a:solidFill>
          <a:latin typeface="Verdana"/>
          <a:ea typeface="MS PGothic" pitchFamily="34" charset="-128"/>
        </a:defRPr>
      </a:lvl2pPr>
      <a:lvl3pPr marL="4572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1E4494"/>
        </a:buClr>
        <a:buFont typeface="Wingdings" pitchFamily="2" charset="2"/>
        <a:buChar char="§"/>
        <a:defRPr sz="1600">
          <a:solidFill>
            <a:srgbClr val="004494"/>
          </a:solidFill>
          <a:latin typeface="Verdana"/>
          <a:ea typeface="MS PGothic" pitchFamily="34" charset="-128"/>
        </a:defRPr>
      </a:lvl3pPr>
      <a:lvl4pPr marL="6858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1E4494"/>
        </a:buClr>
        <a:buFont typeface="Arial" charset="0"/>
        <a:buChar char="•"/>
        <a:defRPr sz="1600">
          <a:solidFill>
            <a:srgbClr val="004494"/>
          </a:solidFill>
          <a:latin typeface="Verdana"/>
          <a:ea typeface="MS PGothic" pitchFamily="34" charset="-128"/>
        </a:defRPr>
      </a:lvl4pPr>
      <a:lvl5pPr marL="9144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1E4494"/>
        </a:buClr>
        <a:buFont typeface="Verdana" pitchFamily="34" charset="0"/>
        <a:buChar char="–"/>
        <a:defRPr sz="1600">
          <a:solidFill>
            <a:srgbClr val="004494"/>
          </a:solidFill>
          <a:latin typeface="Verdana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" y="8148"/>
            <a:ext cx="9143999" cy="6851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7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7017" y="6145213"/>
            <a:ext cx="224313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tle 1"/>
          <p:cNvSpPr txBox="1">
            <a:spLocks/>
          </p:cNvSpPr>
          <p:nvPr userDrawn="1"/>
        </p:nvSpPr>
        <p:spPr>
          <a:xfrm>
            <a:off x="1547344" y="476672"/>
            <a:ext cx="7272809" cy="1008112"/>
          </a:xfrm>
          <a:prstGeom prst="rect">
            <a:avLst/>
          </a:prstGeom>
        </p:spPr>
        <p:txBody>
          <a:bodyPr lIns="0" tIns="46800" rIns="0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/>
                <a:ea typeface="MS PGothic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lnSpc>
                <a:spcPts val="3400"/>
              </a:lnSpc>
            </a:pPr>
            <a:r>
              <a:rPr lang="en-US" kern="0" dirty="0" smtClean="0"/>
              <a:t>Joint Research</a:t>
            </a:r>
            <a:r>
              <a:rPr lang="en-US" kern="0" baseline="0" dirty="0" smtClean="0"/>
              <a:t> Centre</a:t>
            </a:r>
          </a:p>
          <a:p>
            <a:pPr>
              <a:lnSpc>
                <a:spcPts val="3400"/>
              </a:lnSpc>
            </a:pPr>
            <a:r>
              <a:rPr lang="en-GB" sz="1800" kern="0" dirty="0" smtClean="0"/>
              <a:t>the European Commission's in-house science service</a:t>
            </a:r>
            <a:endParaRPr lang="en-GB" sz="1800" kern="0" dirty="0"/>
          </a:p>
        </p:txBody>
      </p:sp>
      <p:sp>
        <p:nvSpPr>
          <p:cNvPr id="14" name="Content Placeholder 2"/>
          <p:cNvSpPr txBox="1">
            <a:spLocks/>
          </p:cNvSpPr>
          <p:nvPr userDrawn="1"/>
        </p:nvSpPr>
        <p:spPr>
          <a:xfrm>
            <a:off x="4641685" y="1649586"/>
            <a:ext cx="4178464" cy="915318"/>
          </a:xfrm>
          <a:prstGeom prst="rect">
            <a:avLst/>
          </a:prstGeom>
        </p:spPr>
        <p:txBody>
          <a:bodyPr lIns="0" tIns="46800" rIns="0"/>
          <a:lstStyle>
            <a:lvl1pPr marL="342900" indent="-342900" algn="r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1E4494"/>
              </a:buClr>
              <a:buFont typeface="Arial" panose="020B0604020202020204" pitchFamily="34" charset="0"/>
              <a:buChar char="•"/>
              <a:defRPr b="1">
                <a:solidFill>
                  <a:srgbClr val="004494"/>
                </a:solidFill>
                <a:latin typeface="Verdana"/>
                <a:ea typeface="MS PGothic" pitchFamily="34" charset="-128"/>
                <a:cs typeface="ＭＳ Ｐゴシック" charset="0"/>
              </a:defRPr>
            </a:lvl1pPr>
            <a:lvl2pPr marL="228600" indent="-228600" algn="r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1E4494"/>
              </a:buClr>
              <a:buFont typeface="Arial" panose="020B0604020202020204" pitchFamily="34" charset="0"/>
              <a:buChar char="•"/>
              <a:defRPr>
                <a:solidFill>
                  <a:srgbClr val="004494"/>
                </a:solidFill>
                <a:latin typeface="Verdana"/>
                <a:ea typeface="MS PGothic" pitchFamily="34" charset="-128"/>
              </a:defRPr>
            </a:lvl2pPr>
            <a:lvl3pPr marL="457200" indent="-228600" algn="r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1E4494"/>
              </a:buClr>
              <a:buFont typeface="Arial" panose="020B0604020202020204" pitchFamily="34" charset="0"/>
              <a:buChar char="•"/>
              <a:defRPr sz="1600">
                <a:solidFill>
                  <a:srgbClr val="004494"/>
                </a:solidFill>
                <a:latin typeface="Verdana"/>
                <a:ea typeface="MS PGothic" pitchFamily="34" charset="-128"/>
              </a:defRPr>
            </a:lvl3pPr>
            <a:lvl4pPr marL="685800" indent="-228600" algn="r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1E4494"/>
              </a:buClr>
              <a:buFont typeface="Arial" panose="020B0604020202020204" pitchFamily="34" charset="0"/>
              <a:buChar char="•"/>
              <a:defRPr sz="1600">
                <a:solidFill>
                  <a:srgbClr val="004494"/>
                </a:solidFill>
                <a:latin typeface="Verdana"/>
                <a:ea typeface="MS PGothic" pitchFamily="34" charset="-128"/>
              </a:defRPr>
            </a:lvl4pPr>
            <a:lvl5pPr marL="914400" indent="-228600" algn="r" rt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1E4494"/>
              </a:buClr>
              <a:buFont typeface="Arial" panose="020B0604020202020204" pitchFamily="34" charset="0"/>
              <a:buChar char="•"/>
              <a:defRPr sz="1600">
                <a:solidFill>
                  <a:srgbClr val="004494"/>
                </a:solidFill>
                <a:latin typeface="Verdana"/>
                <a:ea typeface="MS PGothic" pitchFamily="34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pPr marL="0" indent="0">
              <a:lnSpc>
                <a:spcPts val="1560"/>
              </a:lnSpc>
              <a:buNone/>
            </a:pPr>
            <a:r>
              <a:rPr lang="en-GB" sz="1300" b="0" i="1" kern="0" dirty="0" smtClean="0"/>
              <a:t>Serving society</a:t>
            </a:r>
          </a:p>
          <a:p>
            <a:pPr marL="0" indent="0">
              <a:lnSpc>
                <a:spcPts val="1560"/>
              </a:lnSpc>
              <a:buNone/>
            </a:pPr>
            <a:r>
              <a:rPr lang="en-GB" sz="1300" b="0" i="1" kern="0" dirty="0" smtClean="0"/>
              <a:t>Stimulating innovation</a:t>
            </a:r>
          </a:p>
          <a:p>
            <a:pPr marL="0" indent="0">
              <a:lnSpc>
                <a:spcPts val="1560"/>
              </a:lnSpc>
              <a:buNone/>
            </a:pPr>
            <a:r>
              <a:rPr lang="en-GB" sz="1300" b="0" i="1" kern="0" dirty="0" smtClean="0"/>
              <a:t>Supporting legislation</a:t>
            </a:r>
            <a:endParaRPr lang="en-US" sz="1300" b="0" i="1" kern="0" dirty="0" smtClean="0"/>
          </a:p>
        </p:txBody>
      </p:sp>
    </p:spTree>
    <p:extLst>
      <p:ext uri="{BB962C8B-B14F-4D97-AF65-F5344CB8AC3E}">
        <p14:creationId xmlns:p14="http://schemas.microsoft.com/office/powerpoint/2010/main" val="2648811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/>
          <a:ea typeface="MS PGothic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9pPr>
    </p:titleStyle>
    <p:bodyStyle>
      <a:lvl1pPr marL="342900" indent="-3429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Verdana" pitchFamily="34" charset="0"/>
        <a:defRPr>
          <a:solidFill>
            <a:srgbClr val="004494"/>
          </a:solidFill>
          <a:latin typeface="Verdana"/>
          <a:ea typeface="MS PGothic" pitchFamily="34" charset="-128"/>
          <a:cs typeface="ＭＳ Ｐゴシック" charset="0"/>
        </a:defRPr>
      </a:lvl1pPr>
      <a:lvl2pPr marL="2286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Verdana" pitchFamily="34" charset="0"/>
        <a:buChar char="•"/>
        <a:defRPr>
          <a:solidFill>
            <a:srgbClr val="004494"/>
          </a:solidFill>
          <a:latin typeface="Verdana"/>
          <a:ea typeface="MS PGothic" pitchFamily="34" charset="-128"/>
        </a:defRPr>
      </a:lvl2pPr>
      <a:lvl3pPr marL="4572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Wingdings" pitchFamily="2" charset="2"/>
        <a:buChar char="§"/>
        <a:defRPr sz="1600">
          <a:solidFill>
            <a:srgbClr val="004494"/>
          </a:solidFill>
          <a:latin typeface="Verdana"/>
          <a:ea typeface="MS PGothic" pitchFamily="34" charset="-128"/>
        </a:defRPr>
      </a:lvl3pPr>
      <a:lvl4pPr marL="6858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Arial" charset="0"/>
        <a:buChar char="•"/>
        <a:defRPr sz="1600">
          <a:solidFill>
            <a:srgbClr val="004494"/>
          </a:solidFill>
          <a:latin typeface="Verdana"/>
          <a:ea typeface="MS PGothic" pitchFamily="34" charset="-128"/>
        </a:defRPr>
      </a:lvl4pPr>
      <a:lvl5pPr marL="9144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Verdana" pitchFamily="34" charset="0"/>
        <a:buChar char="–"/>
        <a:defRPr sz="1600">
          <a:solidFill>
            <a:srgbClr val="004494"/>
          </a:solidFill>
          <a:latin typeface="Verdana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64" y="8148"/>
            <a:ext cx="9135870" cy="6851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7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7017" y="6145213"/>
            <a:ext cx="224313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 userDrawn="1"/>
        </p:nvSpPr>
        <p:spPr>
          <a:xfrm>
            <a:off x="251523" y="548680"/>
            <a:ext cx="8568630" cy="1800200"/>
          </a:xfrm>
          <a:prstGeom prst="rect">
            <a:avLst/>
          </a:prstGeom>
        </p:spPr>
        <p:txBody>
          <a:bodyPr lIns="0" tIns="46800" rIns="0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/>
                <a:ea typeface="MS PGothic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lnSpc>
                <a:spcPts val="3400"/>
              </a:lnSpc>
            </a:pPr>
            <a:r>
              <a:rPr lang="en-GB" sz="2400" kern="0" dirty="0" smtClean="0"/>
              <a:t>The European Commission’s</a:t>
            </a:r>
          </a:p>
          <a:p>
            <a:pPr>
              <a:lnSpc>
                <a:spcPts val="3400"/>
              </a:lnSpc>
            </a:pPr>
            <a:r>
              <a:rPr lang="en-GB" sz="2400" kern="0" dirty="0" smtClean="0"/>
              <a:t>science and knowledge service</a:t>
            </a:r>
          </a:p>
          <a:p>
            <a:pPr>
              <a:lnSpc>
                <a:spcPct val="200000"/>
              </a:lnSpc>
            </a:pPr>
            <a:r>
              <a:rPr lang="en-US" sz="2000" b="0" kern="0" dirty="0" smtClean="0"/>
              <a:t>Joint Research Centre</a:t>
            </a:r>
          </a:p>
        </p:txBody>
      </p:sp>
    </p:spTree>
    <p:extLst>
      <p:ext uri="{BB962C8B-B14F-4D97-AF65-F5344CB8AC3E}">
        <p14:creationId xmlns:p14="http://schemas.microsoft.com/office/powerpoint/2010/main" val="391469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/>
          <a:ea typeface="MS PGothic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4494"/>
          </a:solidFill>
          <a:latin typeface="Verdana" charset="0"/>
          <a:ea typeface="MS PGothic" pitchFamily="34" charset="-128"/>
          <a:cs typeface="ＭＳ Ｐゴシック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charset="0"/>
          <a:ea typeface="ＭＳ Ｐゴシック" charset="0"/>
        </a:defRPr>
      </a:lvl9pPr>
    </p:titleStyle>
    <p:bodyStyle>
      <a:lvl1pPr marL="342900" indent="-3429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Verdana" pitchFamily="34" charset="0"/>
        <a:defRPr>
          <a:solidFill>
            <a:srgbClr val="004494"/>
          </a:solidFill>
          <a:latin typeface="Verdana"/>
          <a:ea typeface="MS PGothic" pitchFamily="34" charset="-128"/>
          <a:cs typeface="ＭＳ Ｐゴシック" charset="0"/>
        </a:defRPr>
      </a:lvl1pPr>
      <a:lvl2pPr marL="2286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Verdana" pitchFamily="34" charset="0"/>
        <a:buChar char="•"/>
        <a:defRPr>
          <a:solidFill>
            <a:srgbClr val="004494"/>
          </a:solidFill>
          <a:latin typeface="Verdana"/>
          <a:ea typeface="MS PGothic" pitchFamily="34" charset="-128"/>
        </a:defRPr>
      </a:lvl2pPr>
      <a:lvl3pPr marL="4572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Wingdings" pitchFamily="2" charset="2"/>
        <a:buChar char="§"/>
        <a:defRPr sz="1600">
          <a:solidFill>
            <a:srgbClr val="004494"/>
          </a:solidFill>
          <a:latin typeface="Verdana"/>
          <a:ea typeface="MS PGothic" pitchFamily="34" charset="-128"/>
        </a:defRPr>
      </a:lvl3pPr>
      <a:lvl4pPr marL="6858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Arial" charset="0"/>
        <a:buChar char="•"/>
        <a:defRPr sz="1600">
          <a:solidFill>
            <a:srgbClr val="004494"/>
          </a:solidFill>
          <a:latin typeface="Verdana"/>
          <a:ea typeface="MS PGothic" pitchFamily="34" charset="-128"/>
        </a:defRPr>
      </a:lvl4pPr>
      <a:lvl5pPr marL="914400" indent="-228600" algn="l" rtl="0" eaLnBrk="0" fontAlgn="base" hangingPunct="0">
        <a:lnSpc>
          <a:spcPts val="2400"/>
        </a:lnSpc>
        <a:spcBef>
          <a:spcPct val="0"/>
        </a:spcBef>
        <a:spcAft>
          <a:spcPct val="0"/>
        </a:spcAft>
        <a:buClr>
          <a:srgbClr val="37ACDE"/>
        </a:buClr>
        <a:buFont typeface="Verdana" pitchFamily="34" charset="0"/>
        <a:buChar char="–"/>
        <a:defRPr sz="1600">
          <a:solidFill>
            <a:srgbClr val="004494"/>
          </a:solidFill>
          <a:latin typeface="Verdana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hyperlink" Target="http://www.cc.cec/galleries/jrc/main.php?g2_itemId=15083&amp;g2_imageViewsIndex=1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g"/><Relationship Id="rId4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67336" y="2132856"/>
            <a:ext cx="5976664" cy="2592288"/>
          </a:xfrm>
        </p:spPr>
        <p:txBody>
          <a:bodyPr/>
          <a:lstStyle/>
          <a:p>
            <a:pPr algn="ctr">
              <a:lnSpc>
                <a:spcPts val="2800"/>
              </a:lnSpc>
              <a:defRPr/>
            </a:pPr>
            <a:r>
              <a:rPr lang="en-GB" sz="32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Scientific knowledge</a:t>
            </a:r>
            <a:br>
              <a:rPr lang="en-GB" sz="32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32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GB" sz="3200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32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 the service of the EU</a:t>
            </a:r>
            <a:br>
              <a:rPr lang="en-GB" sz="32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32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32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32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policies</a:t>
            </a:r>
            <a:r>
              <a:rPr lang="en-GB" sz="32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GB" sz="32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32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GB" sz="3200" dirty="0" smtClean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sk-SK" sz="3200" dirty="0" smtClean="0">
                <a:solidFill>
                  <a:srgbClr val="1E449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sk-SK" sz="3200" dirty="0" smtClean="0">
                <a:solidFill>
                  <a:srgbClr val="1E449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3200" dirty="0">
              <a:solidFill>
                <a:srgbClr val="1E4494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4008" y="4797152"/>
            <a:ext cx="4178464" cy="115212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GB" sz="1400" dirty="0" err="1">
                <a:solidFill>
                  <a:srgbClr val="1E4494"/>
                </a:solidFill>
              </a:rPr>
              <a:t>Vladimír</a:t>
            </a:r>
            <a:r>
              <a:rPr lang="en-GB" sz="1400" dirty="0">
                <a:solidFill>
                  <a:srgbClr val="1E4494"/>
                </a:solidFill>
              </a:rPr>
              <a:t> </a:t>
            </a:r>
            <a:r>
              <a:rPr lang="en-GB" sz="1400" dirty="0" err="1">
                <a:solidFill>
                  <a:srgbClr val="1E4494"/>
                </a:solidFill>
              </a:rPr>
              <a:t>Šucha</a:t>
            </a:r>
            <a:r>
              <a:rPr lang="en-GB" sz="1400" dirty="0">
                <a:solidFill>
                  <a:srgbClr val="1E4494"/>
                </a:solidFill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GB" sz="1400" b="0" dirty="0" smtClean="0">
                <a:solidFill>
                  <a:srgbClr val="1E4494"/>
                </a:solidFill>
              </a:rPr>
              <a:t>Director</a:t>
            </a:r>
            <a:r>
              <a:rPr lang="fr-BE" sz="1400" b="0" dirty="0">
                <a:solidFill>
                  <a:srgbClr val="1E4494"/>
                </a:solidFill>
              </a:rPr>
              <a:t>-</a:t>
            </a:r>
            <a:r>
              <a:rPr lang="fr-BE" sz="1400" b="0" dirty="0" smtClean="0">
                <a:solidFill>
                  <a:srgbClr val="1E4494"/>
                </a:solidFill>
              </a:rPr>
              <a:t>General</a:t>
            </a:r>
            <a:endParaRPr lang="en-GB" sz="1400" b="0" dirty="0">
              <a:solidFill>
                <a:srgbClr val="1E4494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94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\\net1.cec.eu.int\JRC\Public\EVENTS\Images for DG's new strategy presentation\Bridging the silos\Concept of balance © Denys Rudy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6720"/>
            <a:ext cx="7668532" cy="5115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15816" y="2132864"/>
            <a:ext cx="36968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0" dirty="0" smtClean="0">
                <a:solidFill>
                  <a:srgbClr val="C00000"/>
                </a:solidFill>
              </a:rPr>
              <a:t>WHAT</a:t>
            </a:r>
            <a:endParaRPr lang="en-GB" sz="8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184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\\net1.cec.eu.int\JRC\Public\EVENTS\Images for DG's new strategy presentation\Fully policy'relevant and world class knowledge\Businessman Trying To Solve math Equivalents © airdon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8424936" cy="4718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8"/>
          <p:cNvSpPr>
            <a:spLocks noGrp="1"/>
          </p:cNvSpPr>
          <p:nvPr>
            <p:ph idx="11"/>
          </p:nvPr>
        </p:nvSpPr>
        <p:spPr>
          <a:xfrm>
            <a:off x="179512" y="1268760"/>
            <a:ext cx="8964488" cy="4968552"/>
          </a:xfrm>
        </p:spPr>
        <p:txBody>
          <a:bodyPr tIns="648000" anchor="t"/>
          <a:lstStyle/>
          <a:p>
            <a:pPr>
              <a:lnSpc>
                <a:spcPts val="2500"/>
              </a:lnSpc>
              <a:spcBef>
                <a:spcPts val="600"/>
              </a:spcBef>
              <a:buClr>
                <a:srgbClr val="0050A0"/>
              </a:buClr>
              <a:buFontTx/>
              <a:buChar char="-"/>
              <a:defRPr/>
            </a:pPr>
            <a:endParaRPr lang="en-GB" sz="2500" b="0" i="1" dirty="0" smtClean="0">
              <a:solidFill>
                <a:srgbClr val="FFFF00"/>
              </a:solidFill>
              <a:ea typeface="ＭＳ Ｐゴシック" charset="-128"/>
            </a:endParaRPr>
          </a:p>
          <a:p>
            <a:pPr marL="0" indent="0" algn="ctr">
              <a:lnSpc>
                <a:spcPts val="2500"/>
              </a:lnSpc>
              <a:spcBef>
                <a:spcPts val="600"/>
              </a:spcBef>
              <a:buClr>
                <a:srgbClr val="0050A0"/>
              </a:buClr>
              <a:defRPr/>
            </a:pPr>
            <a:r>
              <a:rPr lang="en-GB" sz="2800" b="0" i="1" dirty="0" smtClean="0">
                <a:solidFill>
                  <a:srgbClr val="FFFF00"/>
                </a:solidFill>
                <a:ea typeface="ＭＳ Ｐゴシック" charset="-128"/>
              </a:rPr>
              <a:t>Structuring </a:t>
            </a:r>
            <a:r>
              <a:rPr lang="en-GB" sz="2800" b="0" i="1" dirty="0">
                <a:solidFill>
                  <a:srgbClr val="FFFF00"/>
                </a:solidFill>
                <a:ea typeface="ＭＳ Ｐゴシック" charset="-128"/>
              </a:rPr>
              <a:t>knowledge both</a:t>
            </a:r>
            <a:r>
              <a:rPr lang="en-GB" sz="2800" i="1" dirty="0">
                <a:solidFill>
                  <a:srgbClr val="FFFF00"/>
                </a:solidFill>
                <a:ea typeface="ＭＳ Ｐゴシック" charset="-128"/>
              </a:rPr>
              <a:t> thematically and geographically</a:t>
            </a:r>
          </a:p>
          <a:p>
            <a:pPr marL="0" indent="0">
              <a:lnSpc>
                <a:spcPts val="2500"/>
              </a:lnSpc>
              <a:spcBef>
                <a:spcPts val="600"/>
              </a:spcBef>
              <a:buClr>
                <a:srgbClr val="0050A0"/>
              </a:buClr>
              <a:defRPr/>
            </a:pPr>
            <a:endParaRPr lang="en-GB" sz="2500" b="0" i="1" dirty="0" smtClean="0">
              <a:solidFill>
                <a:srgbClr val="FFFF00"/>
              </a:solidFill>
              <a:ea typeface="ＭＳ Ｐゴシック" charset="-128"/>
            </a:endParaRPr>
          </a:p>
          <a:p>
            <a:pPr>
              <a:lnSpc>
                <a:spcPts val="2500"/>
              </a:lnSpc>
              <a:spcBef>
                <a:spcPts val="600"/>
              </a:spcBef>
              <a:buClr>
                <a:srgbClr val="0050A0"/>
              </a:buClr>
              <a:buFontTx/>
              <a:buChar char="-"/>
              <a:defRPr/>
            </a:pPr>
            <a:r>
              <a:rPr lang="en-GB" sz="2500" i="1" dirty="0" smtClean="0">
                <a:solidFill>
                  <a:srgbClr val="FFFF00"/>
                </a:solidFill>
                <a:ea typeface="ＭＳ Ｐゴシック" charset="-128"/>
              </a:rPr>
              <a:t>Knowledge Centres</a:t>
            </a:r>
          </a:p>
          <a:p>
            <a:pPr>
              <a:lnSpc>
                <a:spcPts val="2500"/>
              </a:lnSpc>
              <a:spcBef>
                <a:spcPts val="600"/>
              </a:spcBef>
              <a:buClr>
                <a:srgbClr val="0050A0"/>
              </a:buClr>
              <a:buFontTx/>
              <a:buChar char="-"/>
              <a:defRPr/>
            </a:pPr>
            <a:endParaRPr lang="en-GB" sz="2500" b="0" i="1" dirty="0" smtClean="0">
              <a:solidFill>
                <a:srgbClr val="FFFF00"/>
              </a:solidFill>
              <a:ea typeface="ＭＳ Ｐゴシック" charset="-128"/>
            </a:endParaRPr>
          </a:p>
          <a:p>
            <a:pPr>
              <a:lnSpc>
                <a:spcPts val="2500"/>
              </a:lnSpc>
              <a:spcBef>
                <a:spcPts val="600"/>
              </a:spcBef>
              <a:buClr>
                <a:srgbClr val="0050A0"/>
              </a:buClr>
              <a:buFontTx/>
              <a:buChar char="-"/>
              <a:defRPr/>
            </a:pPr>
            <a:r>
              <a:rPr lang="en-GB" sz="2500" i="1" dirty="0" smtClean="0">
                <a:solidFill>
                  <a:srgbClr val="FFFF00"/>
                </a:solidFill>
                <a:ea typeface="ＭＳ Ｐゴシック" charset="-128"/>
              </a:rPr>
              <a:t>Competence Centres</a:t>
            </a:r>
            <a:endParaRPr lang="en-GB" sz="2500" b="0" i="1" dirty="0" smtClean="0">
              <a:solidFill>
                <a:srgbClr val="FFFF00"/>
              </a:solidFill>
              <a:ea typeface="ＭＳ Ｐゴシック" charset="-128"/>
            </a:endParaRPr>
          </a:p>
          <a:p>
            <a:pPr marL="0" indent="0">
              <a:lnSpc>
                <a:spcPts val="2500"/>
              </a:lnSpc>
              <a:spcBef>
                <a:spcPts val="600"/>
              </a:spcBef>
              <a:buClr>
                <a:srgbClr val="0050A0"/>
              </a:buClr>
              <a:defRPr/>
            </a:pPr>
            <a:endParaRPr lang="en-GB" sz="2500" b="0" i="1" dirty="0" smtClean="0">
              <a:solidFill>
                <a:srgbClr val="FFFF00"/>
              </a:solidFill>
              <a:ea typeface="ＭＳ Ｐゴシック" charset="-128"/>
            </a:endParaRPr>
          </a:p>
          <a:p>
            <a:pPr>
              <a:lnSpc>
                <a:spcPts val="2500"/>
              </a:lnSpc>
              <a:spcBef>
                <a:spcPts val="600"/>
              </a:spcBef>
              <a:buClr>
                <a:srgbClr val="0050A0"/>
              </a:buClr>
              <a:buFontTx/>
              <a:buChar char="-"/>
              <a:defRPr/>
            </a:pPr>
            <a:r>
              <a:rPr lang="en-GB" sz="2500" i="1" dirty="0" smtClean="0">
                <a:solidFill>
                  <a:srgbClr val="FFFF00"/>
                </a:solidFill>
                <a:ea typeface="ＭＳ Ｐゴシック" charset="-128"/>
              </a:rPr>
              <a:t>Country-based knowledge</a:t>
            </a:r>
            <a:r>
              <a:rPr lang="en-GB" sz="2500" b="0" i="1" dirty="0" smtClean="0">
                <a:solidFill>
                  <a:srgbClr val="FFFF00"/>
                </a:solidFill>
                <a:ea typeface="ＭＳ Ｐゴシック" charset="-128"/>
              </a:rPr>
              <a:t>   </a:t>
            </a:r>
          </a:p>
          <a:p>
            <a:pPr>
              <a:lnSpc>
                <a:spcPts val="2500"/>
              </a:lnSpc>
              <a:spcBef>
                <a:spcPts val="600"/>
              </a:spcBef>
              <a:buClr>
                <a:srgbClr val="0050A0"/>
              </a:buClr>
              <a:buFontTx/>
              <a:buChar char="-"/>
              <a:defRPr/>
            </a:pPr>
            <a:endParaRPr lang="en-GB" sz="2500" b="0" i="1" dirty="0" smtClean="0">
              <a:solidFill>
                <a:srgbClr val="FFFF00"/>
              </a:solidFill>
              <a:ea typeface="ＭＳ Ｐゴシック" charset="-128"/>
            </a:endParaRPr>
          </a:p>
          <a:p>
            <a:pPr>
              <a:lnSpc>
                <a:spcPts val="2500"/>
              </a:lnSpc>
              <a:spcBef>
                <a:spcPts val="600"/>
              </a:spcBef>
              <a:buClr>
                <a:srgbClr val="0050A0"/>
              </a:buClr>
              <a:buFontTx/>
              <a:buChar char="-"/>
              <a:defRPr/>
            </a:pPr>
            <a:endParaRPr lang="en-GB" sz="2500" b="0" i="1" dirty="0">
              <a:solidFill>
                <a:srgbClr val="FFFF00"/>
              </a:solidFill>
              <a:ea typeface="ＭＳ Ｐゴシック" charset="-128"/>
            </a:endParaRPr>
          </a:p>
          <a:p>
            <a:pPr marL="0" indent="0">
              <a:lnSpc>
                <a:spcPts val="2500"/>
              </a:lnSpc>
              <a:spcBef>
                <a:spcPts val="600"/>
              </a:spcBef>
              <a:buClr>
                <a:srgbClr val="0050A0"/>
              </a:buClr>
              <a:defRPr/>
            </a:pPr>
            <a:endParaRPr lang="en-GB" sz="2000" b="0" dirty="0">
              <a:solidFill>
                <a:srgbClr val="FFFF00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-2420" y="0"/>
            <a:ext cx="9144000" cy="1700808"/>
          </a:xfrm>
          <a:prstGeom prst="rect">
            <a:avLst/>
          </a:prstGeom>
        </p:spPr>
        <p:txBody>
          <a:bodyPr lIns="360000" tIns="720000" rIns="0" bIns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494"/>
                </a:solidFill>
                <a:latin typeface="Verdana"/>
                <a:ea typeface="MS PGothic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9pPr>
          </a:lstStyle>
          <a:p>
            <a:pPr algn="ctr"/>
            <a:r>
              <a:rPr lang="en-GB" altLang="en-US" sz="3600" kern="0" dirty="0" smtClean="0">
                <a:solidFill>
                  <a:srgbClr val="C00000"/>
                </a:solidFill>
                <a:latin typeface="+mj-lt"/>
              </a:rPr>
              <a:t>Dealing with the Deluge</a:t>
            </a:r>
            <a:endParaRPr lang="en-GB" sz="3600" kern="0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3629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80524" y="44631"/>
            <a:ext cx="9165973" cy="687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6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2128" y="-534988"/>
            <a:ext cx="9996855" cy="7493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Rectangle 1"/>
          <p:cNvSpPr>
            <a:spLocks noChangeArrowheads="1"/>
          </p:cNvSpPr>
          <p:nvPr/>
        </p:nvSpPr>
        <p:spPr bwMode="auto">
          <a:xfrm>
            <a:off x="0" y="23813"/>
            <a:ext cx="37481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r>
              <a:rPr lang="fr-BE" altLang="en-US" sz="2400">
                <a:solidFill>
                  <a:schemeClr val="bg1"/>
                </a:solidFill>
                <a:latin typeface="Verdana" pitchFamily="34" charset="0"/>
              </a:rPr>
              <a:t>Competence Centres</a:t>
            </a:r>
            <a:endParaRPr lang="en-GB" altLang="en-US" sz="240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6" name="Slide Number Placeholder 1"/>
          <p:cNvSpPr txBox="1">
            <a:spLocks/>
          </p:cNvSpPr>
          <p:nvPr/>
        </p:nvSpPr>
        <p:spPr bwMode="auto">
          <a:xfrm>
            <a:off x="6899031" y="6597651"/>
            <a:ext cx="2133600" cy="1238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lIns="0" tIns="0" rIns="0" bIns="0">
            <a:spAutoFit/>
          </a:bodyPr>
          <a:lstStyle>
            <a:defPPr>
              <a:defRPr lang="en-GB"/>
            </a:defPPr>
            <a:lvl1pPr algn="r" rtl="0" eaLnBrk="1" fontAlgn="base" hangingPunct="1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rgbClr val="000000"/>
              </a:buClr>
              <a:buSzPct val="115000"/>
              <a:defRPr sz="1000" b="0" kern="1200" smtClean="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A4CF10E6-F77B-4DA9-AD99-299AB51FC0F3}" type="slidenum">
              <a:rPr lang="en-US" altLang="en-US"/>
              <a:pPr>
                <a:defRPr/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3556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Rounded Rectangle 551"/>
          <p:cNvSpPr/>
          <p:nvPr/>
        </p:nvSpPr>
        <p:spPr bwMode="auto">
          <a:xfrm>
            <a:off x="178257" y="4901956"/>
            <a:ext cx="8946847" cy="901096"/>
          </a:xfrm>
          <a:prstGeom prst="roundRect">
            <a:avLst/>
          </a:prstGeom>
          <a:noFill/>
          <a:ln w="12700" cap="flat" cmpd="sng" algn="ctr">
            <a:solidFill>
              <a:srgbClr val="FFCCFF"/>
            </a:solidFill>
            <a:prstDash val="solid"/>
            <a:round/>
            <a:headEnd type="none" w="med" len="med"/>
            <a:tailEnd type="none" w="med" len="med"/>
          </a:ln>
          <a:effectLst>
            <a:glow rad="50800">
              <a:srgbClr val="FFCCFF"/>
            </a:glow>
            <a:outerShdw blurRad="50800" dist="38100" dir="2700000" algn="tl" rotWithShape="0">
              <a:schemeClr val="tx1">
                <a:alpha val="40000"/>
              </a:schemeClr>
            </a:outerShdw>
          </a:effectLst>
          <a:extLst/>
        </p:spPr>
        <p:txBody>
          <a:bodyPr lIns="0" tIns="0" rIns="0" bIns="0" anchor="ctr" anchorCtr="1"/>
          <a:lstStyle/>
          <a:p>
            <a:pPr algn="ctr" defTabSz="872810" eaLnBrk="0" hangingPunct="0">
              <a:defRPr/>
            </a:pPr>
            <a:endParaRPr lang="en-GB" sz="400" b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9" name="Line 1296"/>
          <p:cNvSpPr>
            <a:spLocks noChangeShapeType="1"/>
          </p:cNvSpPr>
          <p:nvPr/>
        </p:nvSpPr>
        <p:spPr bwMode="auto">
          <a:xfrm flipV="1">
            <a:off x="1010331" y="5572125"/>
            <a:ext cx="317613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30" name="Line 1334"/>
          <p:cNvSpPr>
            <a:spLocks noChangeShapeType="1"/>
          </p:cNvSpPr>
          <p:nvPr/>
        </p:nvSpPr>
        <p:spPr bwMode="auto">
          <a:xfrm flipV="1">
            <a:off x="2712357" y="817573"/>
            <a:ext cx="0" cy="7098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31" name="Line 1334"/>
          <p:cNvSpPr>
            <a:spLocks noChangeShapeType="1"/>
          </p:cNvSpPr>
          <p:nvPr/>
        </p:nvSpPr>
        <p:spPr bwMode="auto">
          <a:xfrm flipV="1">
            <a:off x="6743474" y="816429"/>
            <a:ext cx="0" cy="88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32" name="Line 1296"/>
          <p:cNvSpPr>
            <a:spLocks noChangeShapeType="1"/>
          </p:cNvSpPr>
          <p:nvPr/>
        </p:nvSpPr>
        <p:spPr bwMode="auto">
          <a:xfrm>
            <a:off x="5880568" y="1647599"/>
            <a:ext cx="254453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33" name="Line 1296"/>
          <p:cNvSpPr>
            <a:spLocks noChangeShapeType="1"/>
          </p:cNvSpPr>
          <p:nvPr/>
        </p:nvSpPr>
        <p:spPr bwMode="auto">
          <a:xfrm>
            <a:off x="5463287" y="1392464"/>
            <a:ext cx="3202214" cy="453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76" name="Rounded Rectangle 375"/>
          <p:cNvSpPr/>
          <p:nvPr/>
        </p:nvSpPr>
        <p:spPr bwMode="auto">
          <a:xfrm>
            <a:off x="181175" y="1929115"/>
            <a:ext cx="8926286" cy="2888621"/>
          </a:xfrm>
          <a:prstGeom prst="roundRect">
            <a:avLst/>
          </a:prstGeom>
          <a:noFill/>
          <a:ln w="127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>
            <a:glow rad="50800">
              <a:srgbClr val="FDF4AF"/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0" tIns="0" rIns="0" bIns="0" anchor="ctr" anchorCtr="1"/>
          <a:lstStyle>
            <a:defPPr>
              <a:defRPr lang="en-GB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5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5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5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5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5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5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5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5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defTabSz="872810">
              <a:defRPr/>
            </a:pPr>
            <a:endParaRPr lang="en-GB" b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195040" y="561295"/>
            <a:ext cx="8912423" cy="1273242"/>
          </a:xfrm>
          <a:prstGeom prst="roundRect">
            <a:avLst/>
          </a:prstGeom>
          <a:noFill/>
          <a:ln w="12700" cap="flat" cmpd="sng" algn="ctr">
            <a:solidFill>
              <a:srgbClr val="E1FFFF"/>
            </a:solidFill>
            <a:prstDash val="solid"/>
            <a:round/>
            <a:headEnd type="none" w="med" len="med"/>
            <a:tailEnd type="none" w="med" len="med"/>
          </a:ln>
          <a:effectLst>
            <a:glow rad="50800">
              <a:srgbClr val="E1FFFF"/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0" tIns="0" rIns="0" bIns="0" anchor="ctr" anchorCtr="1"/>
          <a:lstStyle/>
          <a:p>
            <a:pPr algn="ctr" defTabSz="872810" eaLnBrk="0" hangingPunct="0">
              <a:defRPr/>
            </a:pPr>
            <a:endParaRPr lang="en-GB" sz="400" b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40" name="Line 1334"/>
          <p:cNvSpPr>
            <a:spLocks noChangeShapeType="1"/>
          </p:cNvSpPr>
          <p:nvPr/>
        </p:nvSpPr>
        <p:spPr bwMode="auto">
          <a:xfrm flipV="1">
            <a:off x="1695224" y="806224"/>
            <a:ext cx="0" cy="31069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44" name="Rectangle 343"/>
          <p:cNvSpPr/>
          <p:nvPr/>
        </p:nvSpPr>
        <p:spPr>
          <a:xfrm>
            <a:off x="6803" y="13612"/>
            <a:ext cx="9116786" cy="496661"/>
          </a:xfrm>
          <a:prstGeom prst="rect">
            <a:avLst/>
          </a:prstGeom>
          <a:solidFill>
            <a:schemeClr val="bg1">
              <a:lumMod val="65000"/>
            </a:schemeClr>
          </a:solidFill>
          <a:ln w="28575" cap="rnd">
            <a:solidFill>
              <a:schemeClr val="bg1"/>
            </a:solidFill>
          </a:ln>
        </p:spPr>
        <p:style>
          <a:lnRef idx="1">
            <a:schemeClr val="dk1"/>
          </a:lnRef>
          <a:fillRef idx="1001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lIns="65290" tIns="32645" rIns="65290" bIns="32645" anchor="ctr"/>
          <a:lstStyle/>
          <a:p>
            <a:pPr algn="ctr" defTabSz="326454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300" b="0" dirty="0">
              <a:solidFill>
                <a:srgbClr val="000000"/>
              </a:solidFill>
            </a:endParaRPr>
          </a:p>
        </p:txBody>
      </p:sp>
      <p:sp>
        <p:nvSpPr>
          <p:cNvPr id="1037" name="Rectangle 1560"/>
          <p:cNvSpPr>
            <a:spLocks noChangeArrowheads="1"/>
          </p:cNvSpPr>
          <p:nvPr/>
        </p:nvSpPr>
        <p:spPr bwMode="auto">
          <a:xfrm>
            <a:off x="5931540" y="1305152"/>
            <a:ext cx="348116" cy="192768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Adviser for Economic Growth &amp; Competitiveness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Jocelyne GAUDIN</a:t>
            </a:r>
          </a:p>
        </p:txBody>
      </p:sp>
      <p:sp>
        <p:nvSpPr>
          <p:cNvPr id="1043" name="Line 895"/>
          <p:cNvSpPr>
            <a:spLocks noChangeShapeType="1"/>
          </p:cNvSpPr>
          <p:nvPr/>
        </p:nvSpPr>
        <p:spPr bwMode="auto">
          <a:xfrm>
            <a:off x="647474" y="806234"/>
            <a:ext cx="6096000" cy="566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44" name="Line 1547"/>
          <p:cNvSpPr>
            <a:spLocks noChangeShapeType="1"/>
          </p:cNvSpPr>
          <p:nvPr/>
        </p:nvSpPr>
        <p:spPr bwMode="auto">
          <a:xfrm flipH="1" flipV="1">
            <a:off x="3730625" y="2341569"/>
            <a:ext cx="1134" cy="282915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530" name="Rectangle 362"/>
          <p:cNvSpPr>
            <a:spLocks noChangeArrowheads="1"/>
          </p:cNvSpPr>
          <p:nvPr/>
        </p:nvSpPr>
        <p:spPr bwMode="auto">
          <a:xfrm>
            <a:off x="4661583" y="197312"/>
            <a:ext cx="2571750" cy="240393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872810" eaLnBrk="0" hangingPunct="0">
              <a:lnSpc>
                <a:spcPct val="120000"/>
              </a:lnSpc>
              <a:defRPr/>
            </a:pPr>
            <a:r>
              <a:rPr lang="en-GB" sz="700" dirty="0">
                <a:solidFill>
                  <a:srgbClr val="FFFFFF"/>
                </a:solidFill>
                <a:latin typeface="EC Square Sans Pro" panose="020B0506040000020004" pitchFamily="34" charset="0"/>
              </a:rPr>
              <a:t>JRC – JOINT RESEARCH CENTRE</a:t>
            </a:r>
            <a:r>
              <a:rPr lang="en-GB" sz="700" dirty="0">
                <a:solidFill>
                  <a:srgbClr val="FFFFFF"/>
                </a:solidFill>
                <a:latin typeface="EC Square Sans Pro Extra Black" panose="020B0506040000020004" pitchFamily="34" charset="0"/>
              </a:rPr>
              <a:t/>
            </a:r>
            <a:br>
              <a:rPr lang="en-GB" sz="700" dirty="0">
                <a:solidFill>
                  <a:srgbClr val="FFFFFF"/>
                </a:solidFill>
                <a:latin typeface="EC Square Sans Pro Extra Black" panose="020B0506040000020004" pitchFamily="34" charset="0"/>
              </a:rPr>
            </a:br>
            <a:r>
              <a:rPr lang="en-GB" sz="6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C Square Sans Pro Thin" panose="020B0506040000020004" pitchFamily="34" charset="0"/>
              </a:rPr>
              <a:t>ORGANISATIONAL CHART – 1 July 2016</a:t>
            </a:r>
            <a:endParaRPr lang="en-GB" sz="100" i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C Square Sans Pro Thin" panose="020B0506040000020004" pitchFamily="34" charset="0"/>
            </a:endParaRPr>
          </a:p>
        </p:txBody>
      </p:sp>
      <p:sp>
        <p:nvSpPr>
          <p:cNvPr id="1159" name="Rectangle 891"/>
          <p:cNvSpPr>
            <a:spLocks noChangeArrowheads="1"/>
          </p:cNvSpPr>
          <p:nvPr/>
        </p:nvSpPr>
        <p:spPr bwMode="auto">
          <a:xfrm>
            <a:off x="6478095" y="1304018"/>
            <a:ext cx="537482" cy="192768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1. Resource Planning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………….</a:t>
            </a:r>
          </a:p>
        </p:txBody>
      </p:sp>
      <p:sp>
        <p:nvSpPr>
          <p:cNvPr id="1317" name="Rectangle 1564"/>
          <p:cNvSpPr>
            <a:spLocks noChangeArrowheads="1"/>
          </p:cNvSpPr>
          <p:nvPr/>
        </p:nvSpPr>
        <p:spPr bwMode="auto">
          <a:xfrm>
            <a:off x="5441737" y="1304018"/>
            <a:ext cx="352618" cy="192768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Adviser for Bio-Economy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Guy VAN DEN EEDE</a:t>
            </a:r>
          </a:p>
        </p:txBody>
      </p:sp>
      <p:sp>
        <p:nvSpPr>
          <p:cNvPr id="1354" name="Rectangle 889"/>
          <p:cNvSpPr>
            <a:spLocks noChangeArrowheads="1"/>
          </p:cNvSpPr>
          <p:nvPr/>
        </p:nvSpPr>
        <p:spPr bwMode="auto">
          <a:xfrm>
            <a:off x="1398140" y="940037"/>
            <a:ext cx="554491" cy="236991"/>
          </a:xfrm>
          <a:prstGeom prst="rect">
            <a:avLst/>
          </a:prstGeom>
          <a:solidFill>
            <a:srgbClr val="B9DCFF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/>
          <a:p>
            <a:pPr algn="ctr" defTabSz="872810" eaLnBrk="0" hangingPunct="0">
              <a:defRPr/>
            </a:pPr>
            <a:endParaRPr lang="fr-BE" sz="400" dirty="0">
              <a:solidFill>
                <a:srgbClr val="000000"/>
              </a:solidFill>
              <a:latin typeface="Arial" pitchFamily="34" charset="0"/>
            </a:endParaRPr>
          </a:p>
          <a:p>
            <a:pPr algn="ctr" defTabSz="872810" eaLnBrk="0" hangingPunct="0">
              <a:defRPr/>
            </a:pPr>
            <a:r>
              <a:rPr lang="fr-BE" sz="400" spc="7" dirty="0">
                <a:solidFill>
                  <a:srgbClr val="000000"/>
                </a:solidFill>
                <a:latin typeface="Arial" pitchFamily="34" charset="0"/>
              </a:rPr>
              <a:t>Principal </a:t>
            </a:r>
            <a:r>
              <a:rPr lang="fr-BE" sz="400" spc="7" dirty="0" err="1">
                <a:solidFill>
                  <a:srgbClr val="000000"/>
                </a:solidFill>
                <a:latin typeface="Arial" pitchFamily="34" charset="0"/>
              </a:rPr>
              <a:t>Adviser</a:t>
            </a:r>
            <a:r>
              <a:rPr lang="fr-BE" sz="400" spc="7" dirty="0">
                <a:solidFill>
                  <a:srgbClr val="000000"/>
                </a:solidFill>
                <a:latin typeface="Arial" pitchFamily="34" charset="0"/>
              </a:rPr>
              <a:t> for </a:t>
            </a:r>
            <a:r>
              <a:rPr lang="fr-BE" sz="400" spc="7" dirty="0" err="1">
                <a:solidFill>
                  <a:srgbClr val="000000"/>
                </a:solidFill>
                <a:latin typeface="Arial" pitchFamily="34" charset="0"/>
              </a:rPr>
              <a:t>Generation</a:t>
            </a:r>
            <a:r>
              <a:rPr lang="fr-BE" sz="400" spc="7" dirty="0">
                <a:solidFill>
                  <a:srgbClr val="000000"/>
                </a:solidFill>
                <a:latin typeface="Arial" pitchFamily="34" charset="0"/>
              </a:rPr>
              <a:t> IV</a:t>
            </a:r>
          </a:p>
          <a:p>
            <a:pPr algn="ctr" defTabSz="872810" eaLnBrk="0" hangingPunct="0">
              <a:defRPr/>
            </a:pPr>
            <a:r>
              <a:rPr lang="fr-BE" sz="400" spc="7" dirty="0">
                <a:solidFill>
                  <a:srgbClr val="000000"/>
                </a:solidFill>
                <a:latin typeface="Arial" pitchFamily="34" charset="0"/>
              </a:rPr>
              <a:t>Thomas FANGHÄNEL</a:t>
            </a:r>
          </a:p>
          <a:p>
            <a:pPr algn="ctr" defTabSz="872810" eaLnBrk="0" hangingPunct="0">
              <a:defRPr/>
            </a:pPr>
            <a:endParaRPr lang="en-GB" sz="4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349" name="Rectangle 1438"/>
          <p:cNvSpPr>
            <a:spLocks noChangeArrowheads="1"/>
          </p:cNvSpPr>
          <p:nvPr/>
        </p:nvSpPr>
        <p:spPr bwMode="auto">
          <a:xfrm rot="16200000">
            <a:off x="1880060" y="1029617"/>
            <a:ext cx="236991" cy="55563"/>
          </a:xfrm>
          <a:prstGeom prst="rect">
            <a:avLst/>
          </a:prstGeom>
          <a:solidFill>
            <a:srgbClr val="B9DCFF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b="0" dirty="0" smtClean="0">
                <a:solidFill>
                  <a:srgbClr val="000000"/>
                </a:solidFill>
              </a:rPr>
              <a:t>Brussels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911" y="34022"/>
            <a:ext cx="1435554" cy="377599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</p:pic>
      <p:sp>
        <p:nvSpPr>
          <p:cNvPr id="369" name="Rectangle 1564"/>
          <p:cNvSpPr>
            <a:spLocks noChangeArrowheads="1"/>
          </p:cNvSpPr>
          <p:nvPr/>
        </p:nvSpPr>
        <p:spPr bwMode="auto">
          <a:xfrm>
            <a:off x="7232157" y="1304018"/>
            <a:ext cx="527276" cy="192768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2. Work Programme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</a:t>
            </a:r>
          </a:p>
        </p:txBody>
      </p:sp>
      <p:sp>
        <p:nvSpPr>
          <p:cNvPr id="370" name="Rectangle 1565"/>
          <p:cNvSpPr>
            <a:spLocks noChangeArrowheads="1"/>
          </p:cNvSpPr>
          <p:nvPr/>
        </p:nvSpPr>
        <p:spPr bwMode="auto">
          <a:xfrm rot="16200000">
            <a:off x="7714697" y="1633429"/>
            <a:ext cx="192768" cy="62366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373" name="Rectangle 1564"/>
          <p:cNvSpPr>
            <a:spLocks noChangeArrowheads="1"/>
          </p:cNvSpPr>
          <p:nvPr/>
        </p:nvSpPr>
        <p:spPr bwMode="auto">
          <a:xfrm>
            <a:off x="5709346" y="1568225"/>
            <a:ext cx="532946" cy="192768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4. Legal Advice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</a:p>
        </p:txBody>
      </p:sp>
      <p:sp>
        <p:nvSpPr>
          <p:cNvPr id="374" name="Rectangle 1565"/>
          <p:cNvSpPr>
            <a:spLocks noChangeArrowheads="1"/>
          </p:cNvSpPr>
          <p:nvPr/>
        </p:nvSpPr>
        <p:spPr bwMode="auto">
          <a:xfrm rot="16200000">
            <a:off x="6966250" y="1368090"/>
            <a:ext cx="192768" cy="62366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377" name="Rectangle 1564"/>
          <p:cNvSpPr>
            <a:spLocks noChangeArrowheads="1"/>
          </p:cNvSpPr>
          <p:nvPr/>
        </p:nvSpPr>
        <p:spPr bwMode="auto">
          <a:xfrm>
            <a:off x="6482685" y="1565957"/>
            <a:ext cx="531812" cy="192768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5. </a:t>
            </a:r>
            <a:r>
              <a:rPr lang="en-GB" altLang="en-US" sz="300" b="0" dirty="0" err="1">
                <a:solidFill>
                  <a:srgbClr val="000000"/>
                </a:solidFill>
              </a:rPr>
              <a:t>Euratom</a:t>
            </a:r>
            <a:r>
              <a:rPr lang="en-GB" altLang="en-US" sz="300" b="0" dirty="0">
                <a:solidFill>
                  <a:srgbClr val="000000"/>
                </a:solidFill>
              </a:rPr>
              <a:t> Coordination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</a:p>
        </p:txBody>
      </p:sp>
      <p:sp>
        <p:nvSpPr>
          <p:cNvPr id="8" name="TextBox 7"/>
          <p:cNvSpPr txBox="1"/>
          <p:nvPr/>
        </p:nvSpPr>
        <p:spPr>
          <a:xfrm rot="16200000">
            <a:off x="-425343" y="1086559"/>
            <a:ext cx="1015109" cy="15826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65290" tIns="32645" rIns="65290" bIns="32645">
            <a:spAutoFit/>
          </a:bodyPr>
          <a:lstStyle/>
          <a:p>
            <a:pPr algn="ctr" eaLnBrk="0" hangingPunct="0">
              <a:defRPr/>
            </a:pPr>
            <a:r>
              <a:rPr lang="en-GB" sz="600" i="1" dirty="0">
                <a:solidFill>
                  <a:srgbClr val="000000"/>
                </a:solidFill>
                <a:latin typeface="Arial" pitchFamily="34" charset="0"/>
              </a:rPr>
              <a:t>Strategy &amp; Coordination</a:t>
            </a:r>
          </a:p>
        </p:txBody>
      </p:sp>
      <p:sp>
        <p:nvSpPr>
          <p:cNvPr id="1057" name="Line 1334"/>
          <p:cNvSpPr>
            <a:spLocks noChangeShapeType="1"/>
          </p:cNvSpPr>
          <p:nvPr/>
        </p:nvSpPr>
        <p:spPr bwMode="auto">
          <a:xfrm flipV="1">
            <a:off x="3620634" y="816439"/>
            <a:ext cx="0" cy="50233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22" name="Rectangle 1055"/>
          <p:cNvSpPr>
            <a:spLocks noChangeArrowheads="1"/>
          </p:cNvSpPr>
          <p:nvPr/>
        </p:nvSpPr>
        <p:spPr bwMode="auto">
          <a:xfrm>
            <a:off x="3434670" y="2457225"/>
            <a:ext cx="529544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1. Finance &amp; Economy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417" name="Rectangle 1055"/>
          <p:cNvSpPr>
            <a:spLocks noChangeArrowheads="1"/>
          </p:cNvSpPr>
          <p:nvPr/>
        </p:nvSpPr>
        <p:spPr bwMode="auto">
          <a:xfrm>
            <a:off x="3434670" y="2718027"/>
            <a:ext cx="529544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2. Taxation &amp; Trade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419" name="Rectangle 1055"/>
          <p:cNvSpPr>
            <a:spLocks noChangeArrowheads="1"/>
          </p:cNvSpPr>
          <p:nvPr/>
        </p:nvSpPr>
        <p:spPr bwMode="auto">
          <a:xfrm>
            <a:off x="3434670" y="2979965"/>
            <a:ext cx="529544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3. Territorial Development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421" name="Rectangle 1055"/>
          <p:cNvSpPr>
            <a:spLocks noChangeArrowheads="1"/>
          </p:cNvSpPr>
          <p:nvPr/>
        </p:nvSpPr>
        <p:spPr bwMode="auto">
          <a:xfrm>
            <a:off x="3436938" y="3240768"/>
            <a:ext cx="529544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4. Human Capital &amp;  Employment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423" name="Rectangle 1055"/>
          <p:cNvSpPr>
            <a:spLocks noChangeArrowheads="1"/>
          </p:cNvSpPr>
          <p:nvPr/>
        </p:nvSpPr>
        <p:spPr bwMode="auto">
          <a:xfrm>
            <a:off x="3434670" y="3501572"/>
            <a:ext cx="529544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5. Circular Economy &amp; 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Industrial Leadership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425" name="Rectangle 1055"/>
          <p:cNvSpPr>
            <a:spLocks noChangeArrowheads="1"/>
          </p:cNvSpPr>
          <p:nvPr/>
        </p:nvSpPr>
        <p:spPr bwMode="auto">
          <a:xfrm>
            <a:off x="3436938" y="3762375"/>
            <a:ext cx="529544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6. Digital Economy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1064" name="Line 1547"/>
          <p:cNvSpPr>
            <a:spLocks noChangeShapeType="1"/>
          </p:cNvSpPr>
          <p:nvPr/>
        </p:nvSpPr>
        <p:spPr bwMode="auto">
          <a:xfrm flipH="1" flipV="1">
            <a:off x="4537982" y="2067155"/>
            <a:ext cx="0" cy="311036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41" name="Rectangle 1055"/>
          <p:cNvSpPr>
            <a:spLocks noChangeArrowheads="1"/>
          </p:cNvSpPr>
          <p:nvPr/>
        </p:nvSpPr>
        <p:spPr bwMode="auto">
          <a:xfrm>
            <a:off x="4274913" y="2462893"/>
            <a:ext cx="530679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1. Energy Storage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447" name="Rectangle 1055"/>
          <p:cNvSpPr>
            <a:spLocks noChangeArrowheads="1"/>
          </p:cNvSpPr>
          <p:nvPr/>
        </p:nvSpPr>
        <p:spPr bwMode="auto">
          <a:xfrm>
            <a:off x="4279448" y="2723697"/>
            <a:ext cx="530679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2. Energy Efficiency &amp; Renewables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448" name="Rectangle 1055"/>
          <p:cNvSpPr>
            <a:spLocks noChangeArrowheads="1"/>
          </p:cNvSpPr>
          <p:nvPr/>
        </p:nvSpPr>
        <p:spPr bwMode="auto">
          <a:xfrm>
            <a:off x="4278317" y="2984500"/>
            <a:ext cx="530679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3. Energy Security, Distribution and Markets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449" name="Rectangle 1055"/>
          <p:cNvSpPr>
            <a:spLocks noChangeArrowheads="1"/>
          </p:cNvSpPr>
          <p:nvPr/>
        </p:nvSpPr>
        <p:spPr bwMode="auto">
          <a:xfrm>
            <a:off x="4277180" y="3245305"/>
            <a:ext cx="530679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4. Sustainable Transport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450" name="Rectangle 1055"/>
          <p:cNvSpPr>
            <a:spLocks noChangeArrowheads="1"/>
          </p:cNvSpPr>
          <p:nvPr/>
        </p:nvSpPr>
        <p:spPr bwMode="auto">
          <a:xfrm>
            <a:off x="4274913" y="3506107"/>
            <a:ext cx="530679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5. Air &amp; Climate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451" name="Rectangle 1055"/>
          <p:cNvSpPr>
            <a:spLocks noChangeArrowheads="1"/>
          </p:cNvSpPr>
          <p:nvPr/>
        </p:nvSpPr>
        <p:spPr bwMode="auto">
          <a:xfrm>
            <a:off x="4277180" y="3766912"/>
            <a:ext cx="530679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6. Economics of Climate Change, Energy &amp; Transport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1071" name="Line 1547"/>
          <p:cNvSpPr>
            <a:spLocks noChangeShapeType="1"/>
          </p:cNvSpPr>
          <p:nvPr/>
        </p:nvSpPr>
        <p:spPr bwMode="auto">
          <a:xfrm flipH="1" flipV="1">
            <a:off x="6227537" y="2346098"/>
            <a:ext cx="2268" cy="28246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72" name="Line 1547"/>
          <p:cNvSpPr>
            <a:spLocks noChangeShapeType="1"/>
          </p:cNvSpPr>
          <p:nvPr/>
        </p:nvSpPr>
        <p:spPr bwMode="auto">
          <a:xfrm flipV="1">
            <a:off x="5381629" y="2378990"/>
            <a:ext cx="1134" cy="278492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79" name="Rectangle 1055"/>
          <p:cNvSpPr>
            <a:spLocks noChangeArrowheads="1"/>
          </p:cNvSpPr>
          <p:nvPr/>
        </p:nvSpPr>
        <p:spPr bwMode="auto">
          <a:xfrm>
            <a:off x="5928185" y="2462893"/>
            <a:ext cx="529545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1. Disaster Risk Management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485" name="Rectangle 1055"/>
          <p:cNvSpPr>
            <a:spLocks noChangeArrowheads="1"/>
          </p:cNvSpPr>
          <p:nvPr/>
        </p:nvSpPr>
        <p:spPr bwMode="auto">
          <a:xfrm>
            <a:off x="5930449" y="2723697"/>
            <a:ext cx="529545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2. Technology Innovation in Security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486" name="Rectangle 1055"/>
          <p:cNvSpPr>
            <a:spLocks noChangeArrowheads="1"/>
          </p:cNvSpPr>
          <p:nvPr/>
        </p:nvSpPr>
        <p:spPr bwMode="auto">
          <a:xfrm>
            <a:off x="5932721" y="2984500"/>
            <a:ext cx="529545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3. Cyber &amp; Digital Citizens' Security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487" name="Rectangle 1055"/>
          <p:cNvSpPr>
            <a:spLocks noChangeArrowheads="1"/>
          </p:cNvSpPr>
          <p:nvPr/>
        </p:nvSpPr>
        <p:spPr bwMode="auto">
          <a:xfrm>
            <a:off x="5930449" y="3245305"/>
            <a:ext cx="529545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4. Safety &amp; Security of   Buildings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488" name="Rectangle 1055"/>
          <p:cNvSpPr>
            <a:spLocks noChangeArrowheads="1"/>
          </p:cNvSpPr>
          <p:nvPr/>
        </p:nvSpPr>
        <p:spPr bwMode="auto">
          <a:xfrm>
            <a:off x="5932721" y="3506107"/>
            <a:ext cx="529545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5. Transport &amp; Border Security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489" name="Rectangle 1055"/>
          <p:cNvSpPr>
            <a:spLocks noChangeArrowheads="1"/>
          </p:cNvSpPr>
          <p:nvPr/>
        </p:nvSpPr>
        <p:spPr bwMode="auto">
          <a:xfrm>
            <a:off x="5930449" y="3766912"/>
            <a:ext cx="529545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6. Demography, Migration &amp; Governance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1079" name="Line 1547"/>
          <p:cNvSpPr>
            <a:spLocks noChangeShapeType="1"/>
          </p:cNvSpPr>
          <p:nvPr/>
        </p:nvSpPr>
        <p:spPr bwMode="auto">
          <a:xfrm flipH="1" flipV="1">
            <a:off x="7050769" y="2304143"/>
            <a:ext cx="1701" cy="2857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98" name="Rectangle 1055"/>
          <p:cNvSpPr>
            <a:spLocks noChangeArrowheads="1"/>
          </p:cNvSpPr>
          <p:nvPr/>
        </p:nvSpPr>
        <p:spPr bwMode="auto">
          <a:xfrm>
            <a:off x="6754817" y="2461760"/>
            <a:ext cx="530679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1. Health in Society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504" name="Rectangle 1055"/>
          <p:cNvSpPr>
            <a:spLocks noChangeArrowheads="1"/>
          </p:cNvSpPr>
          <p:nvPr/>
        </p:nvSpPr>
        <p:spPr bwMode="auto">
          <a:xfrm>
            <a:off x="6752549" y="2722563"/>
            <a:ext cx="530679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2. Consumer Products Safety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505" name="Rectangle 1055"/>
          <p:cNvSpPr>
            <a:spLocks noChangeArrowheads="1"/>
          </p:cNvSpPr>
          <p:nvPr/>
        </p:nvSpPr>
        <p:spPr bwMode="auto">
          <a:xfrm>
            <a:off x="6754817" y="2984500"/>
            <a:ext cx="530679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3. Toxicology Assessment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506" name="Rectangle 1055"/>
          <p:cNvSpPr>
            <a:spLocks noChangeArrowheads="1"/>
          </p:cNvSpPr>
          <p:nvPr/>
        </p:nvSpPr>
        <p:spPr bwMode="auto">
          <a:xfrm>
            <a:off x="6752549" y="3245305"/>
            <a:ext cx="530679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4. Fraud Detection &amp; Prevention 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507" name="Rectangle 1055"/>
          <p:cNvSpPr>
            <a:spLocks noChangeArrowheads="1"/>
          </p:cNvSpPr>
          <p:nvPr/>
        </p:nvSpPr>
        <p:spPr bwMode="auto">
          <a:xfrm>
            <a:off x="6754817" y="3506107"/>
            <a:ext cx="530679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5. Food &amp; Feed Compliance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508" name="Rectangle 1055"/>
          <p:cNvSpPr>
            <a:spLocks noChangeArrowheads="1"/>
          </p:cNvSpPr>
          <p:nvPr/>
        </p:nvSpPr>
        <p:spPr bwMode="auto">
          <a:xfrm>
            <a:off x="6752549" y="3766912"/>
            <a:ext cx="530679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6. Reference Materials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1086" name="Line 1223"/>
          <p:cNvSpPr>
            <a:spLocks noChangeShapeType="1"/>
          </p:cNvSpPr>
          <p:nvPr/>
        </p:nvSpPr>
        <p:spPr bwMode="auto">
          <a:xfrm>
            <a:off x="8217587" y="3782786"/>
            <a:ext cx="17008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87" name="Line 1223"/>
          <p:cNvSpPr>
            <a:spLocks noChangeShapeType="1"/>
          </p:cNvSpPr>
          <p:nvPr/>
        </p:nvSpPr>
        <p:spPr bwMode="auto">
          <a:xfrm>
            <a:off x="8218714" y="4012974"/>
            <a:ext cx="16555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37" name="TextBox 536"/>
          <p:cNvSpPr txBox="1"/>
          <p:nvPr/>
        </p:nvSpPr>
        <p:spPr>
          <a:xfrm rot="16200000">
            <a:off x="-399360" y="3195663"/>
            <a:ext cx="965417" cy="15826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65290" tIns="32645" rIns="65290" bIns="32645">
            <a:spAutoFit/>
          </a:bodyPr>
          <a:lstStyle/>
          <a:p>
            <a:pPr algn="ctr" eaLnBrk="0" hangingPunct="0">
              <a:defRPr/>
            </a:pPr>
            <a:r>
              <a:rPr lang="en-GB" sz="600" i="1" dirty="0">
                <a:solidFill>
                  <a:srgbClr val="000000"/>
                </a:solidFill>
                <a:latin typeface="Arial" pitchFamily="34" charset="0"/>
              </a:rPr>
              <a:t>Knowledge Production</a:t>
            </a:r>
          </a:p>
        </p:txBody>
      </p:sp>
      <p:sp>
        <p:nvSpPr>
          <p:cNvPr id="1089" name="Line 1223"/>
          <p:cNvSpPr>
            <a:spLocks noChangeShapeType="1"/>
          </p:cNvSpPr>
          <p:nvPr/>
        </p:nvSpPr>
        <p:spPr bwMode="auto">
          <a:xfrm flipV="1">
            <a:off x="7804832" y="3223759"/>
            <a:ext cx="542018" cy="113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90" name="Line 1223"/>
          <p:cNvSpPr>
            <a:spLocks noChangeShapeType="1"/>
          </p:cNvSpPr>
          <p:nvPr/>
        </p:nvSpPr>
        <p:spPr bwMode="auto">
          <a:xfrm>
            <a:off x="8222118" y="2940277"/>
            <a:ext cx="21998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23" name="Rectangle 1055"/>
          <p:cNvSpPr>
            <a:spLocks noChangeArrowheads="1"/>
          </p:cNvSpPr>
          <p:nvPr/>
        </p:nvSpPr>
        <p:spPr bwMode="auto">
          <a:xfrm>
            <a:off x="8318504" y="2842760"/>
            <a:ext cx="529545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3. Nuclear Fuel Safety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1092" name="Line 1223"/>
          <p:cNvSpPr>
            <a:spLocks noChangeShapeType="1"/>
          </p:cNvSpPr>
          <p:nvPr/>
        </p:nvSpPr>
        <p:spPr bwMode="auto">
          <a:xfrm>
            <a:off x="8218715" y="3467554"/>
            <a:ext cx="21998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24" name="Rectangle 1055"/>
          <p:cNvSpPr>
            <a:spLocks noChangeArrowheads="1"/>
          </p:cNvSpPr>
          <p:nvPr/>
        </p:nvSpPr>
        <p:spPr bwMode="auto">
          <a:xfrm>
            <a:off x="8317370" y="3086555"/>
            <a:ext cx="529544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4. Nuclear Reactor Safety &amp; Emergency Preparedness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525" name="Rectangle 1055"/>
          <p:cNvSpPr>
            <a:spLocks noChangeArrowheads="1"/>
          </p:cNvSpPr>
          <p:nvPr/>
        </p:nvSpPr>
        <p:spPr bwMode="auto">
          <a:xfrm>
            <a:off x="8318504" y="3336018"/>
            <a:ext cx="529545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5. Advanced Nuclear  Knowledge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1095" name="Line 1223"/>
          <p:cNvSpPr>
            <a:spLocks noChangeShapeType="1"/>
          </p:cNvSpPr>
          <p:nvPr/>
        </p:nvSpPr>
        <p:spPr bwMode="auto">
          <a:xfrm>
            <a:off x="8223250" y="4324804"/>
            <a:ext cx="16895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96" name="Line 1223"/>
          <p:cNvSpPr>
            <a:spLocks noChangeShapeType="1"/>
          </p:cNvSpPr>
          <p:nvPr/>
        </p:nvSpPr>
        <p:spPr bwMode="auto">
          <a:xfrm>
            <a:off x="8224391" y="4553857"/>
            <a:ext cx="16441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26" name="Rectangle 1055"/>
          <p:cNvSpPr>
            <a:spLocks noChangeArrowheads="1"/>
          </p:cNvSpPr>
          <p:nvPr/>
        </p:nvSpPr>
        <p:spPr bwMode="auto">
          <a:xfrm>
            <a:off x="8317370" y="3670527"/>
            <a:ext cx="529544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6. Nuclear Safeguards &amp; Forensics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527" name="Rectangle 1055"/>
          <p:cNvSpPr>
            <a:spLocks noChangeArrowheads="1"/>
          </p:cNvSpPr>
          <p:nvPr/>
        </p:nvSpPr>
        <p:spPr bwMode="auto">
          <a:xfrm>
            <a:off x="8318504" y="3916590"/>
            <a:ext cx="529545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7. Nuclear Security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538" name="Rectangle 1055"/>
          <p:cNvSpPr>
            <a:spLocks noChangeArrowheads="1"/>
          </p:cNvSpPr>
          <p:nvPr/>
        </p:nvSpPr>
        <p:spPr bwMode="auto">
          <a:xfrm>
            <a:off x="8317370" y="4203475"/>
            <a:ext cx="529544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8. Waste Management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539" name="Rectangle 1055"/>
          <p:cNvSpPr>
            <a:spLocks noChangeArrowheads="1"/>
          </p:cNvSpPr>
          <p:nvPr/>
        </p:nvSpPr>
        <p:spPr bwMode="auto">
          <a:xfrm>
            <a:off x="8318504" y="4448402"/>
            <a:ext cx="529545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9. JRC Nuclear Decommissioning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1101" name="Line 1223"/>
          <p:cNvSpPr>
            <a:spLocks noChangeShapeType="1"/>
          </p:cNvSpPr>
          <p:nvPr/>
        </p:nvSpPr>
        <p:spPr bwMode="auto">
          <a:xfrm>
            <a:off x="2417539" y="5162787"/>
            <a:ext cx="5648099" cy="14741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67" name="Rounded Rectangle 566"/>
          <p:cNvSpPr/>
          <p:nvPr/>
        </p:nvSpPr>
        <p:spPr bwMode="auto">
          <a:xfrm>
            <a:off x="178257" y="5896850"/>
            <a:ext cx="8946847" cy="901096"/>
          </a:xfrm>
          <a:prstGeom prst="roundRect">
            <a:avLst/>
          </a:prstGeom>
          <a:noFill/>
          <a:ln w="12700" cap="flat" cmpd="sng" algn="ctr">
            <a:solidFill>
              <a:srgbClr val="CBFF97"/>
            </a:solidFill>
            <a:prstDash val="solid"/>
            <a:round/>
            <a:headEnd type="none" w="med" len="med"/>
            <a:tailEnd type="none" w="med" len="med"/>
          </a:ln>
          <a:effectLst>
            <a:glow rad="50800">
              <a:srgbClr val="CBFF97"/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0" tIns="0" rIns="0" bIns="0" anchor="ctr" anchorCtr="1"/>
          <a:lstStyle/>
          <a:p>
            <a:pPr algn="ctr" defTabSz="872810" eaLnBrk="0" hangingPunct="0">
              <a:defRPr/>
            </a:pPr>
            <a:endParaRPr lang="en-GB" sz="400" b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08" name="TextBox 607"/>
          <p:cNvSpPr txBox="1"/>
          <p:nvPr/>
        </p:nvSpPr>
        <p:spPr>
          <a:xfrm rot="16200000">
            <a:off x="-433024" y="5287197"/>
            <a:ext cx="1032743" cy="15826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65290" tIns="32645" rIns="65290" bIns="32645">
            <a:spAutoFit/>
          </a:bodyPr>
          <a:lstStyle/>
          <a:p>
            <a:pPr algn="ctr" eaLnBrk="0" hangingPunct="0">
              <a:defRPr/>
            </a:pPr>
            <a:r>
              <a:rPr lang="en-GB" sz="600" i="1" dirty="0">
                <a:solidFill>
                  <a:srgbClr val="000000"/>
                </a:solidFill>
                <a:latin typeface="Arial" pitchFamily="34" charset="0"/>
              </a:rPr>
              <a:t>Knowledge Management</a:t>
            </a:r>
          </a:p>
        </p:txBody>
      </p:sp>
      <p:sp>
        <p:nvSpPr>
          <p:cNvPr id="609" name="TextBox 608"/>
          <p:cNvSpPr txBox="1"/>
          <p:nvPr/>
        </p:nvSpPr>
        <p:spPr>
          <a:xfrm rot="16200000">
            <a:off x="-131527" y="6262373"/>
            <a:ext cx="425204" cy="15826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65290" tIns="32645" rIns="65290" bIns="32645">
            <a:spAutoFit/>
          </a:bodyPr>
          <a:lstStyle/>
          <a:p>
            <a:pPr algn="ctr" eaLnBrk="0" hangingPunct="0">
              <a:defRPr/>
            </a:pPr>
            <a:r>
              <a:rPr lang="en-GB" sz="600" i="1" dirty="0">
                <a:solidFill>
                  <a:srgbClr val="000000"/>
                </a:solidFill>
                <a:latin typeface="Arial" pitchFamily="34" charset="0"/>
              </a:rPr>
              <a:t>Support</a:t>
            </a:r>
          </a:p>
        </p:txBody>
      </p:sp>
      <p:sp>
        <p:nvSpPr>
          <p:cNvPr id="1107" name="Line 1296"/>
          <p:cNvSpPr>
            <a:spLocks noChangeShapeType="1"/>
          </p:cNvSpPr>
          <p:nvPr/>
        </p:nvSpPr>
        <p:spPr bwMode="auto">
          <a:xfrm flipV="1">
            <a:off x="1537607" y="6134564"/>
            <a:ext cx="6384018" cy="907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08" name="Line 1296"/>
          <p:cNvSpPr>
            <a:spLocks noChangeShapeType="1"/>
          </p:cNvSpPr>
          <p:nvPr/>
        </p:nvSpPr>
        <p:spPr bwMode="auto">
          <a:xfrm>
            <a:off x="740462" y="5159375"/>
            <a:ext cx="1697491" cy="340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09" name="Line 1547"/>
          <p:cNvSpPr>
            <a:spLocks noChangeShapeType="1"/>
          </p:cNvSpPr>
          <p:nvPr/>
        </p:nvSpPr>
        <p:spPr bwMode="auto">
          <a:xfrm flipV="1">
            <a:off x="272143" y="1121456"/>
            <a:ext cx="10206" cy="523988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10" name="Line 1223"/>
          <p:cNvSpPr>
            <a:spLocks noChangeShapeType="1"/>
          </p:cNvSpPr>
          <p:nvPr/>
        </p:nvSpPr>
        <p:spPr bwMode="auto">
          <a:xfrm flipV="1">
            <a:off x="272143" y="6360206"/>
            <a:ext cx="706438" cy="113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11" name="Line 1223"/>
          <p:cNvSpPr>
            <a:spLocks noChangeShapeType="1"/>
          </p:cNvSpPr>
          <p:nvPr/>
        </p:nvSpPr>
        <p:spPr bwMode="auto">
          <a:xfrm flipV="1">
            <a:off x="281215" y="5560786"/>
            <a:ext cx="706438" cy="113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12" name="Line 1223"/>
          <p:cNvSpPr>
            <a:spLocks noChangeShapeType="1"/>
          </p:cNvSpPr>
          <p:nvPr/>
        </p:nvSpPr>
        <p:spPr bwMode="auto">
          <a:xfrm flipV="1">
            <a:off x="281215" y="5153706"/>
            <a:ext cx="706438" cy="113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13" name="Line 1296"/>
          <p:cNvSpPr>
            <a:spLocks noChangeShapeType="1"/>
          </p:cNvSpPr>
          <p:nvPr/>
        </p:nvSpPr>
        <p:spPr bwMode="auto">
          <a:xfrm>
            <a:off x="958176" y="6355670"/>
            <a:ext cx="579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50" name="Rectangle 957"/>
          <p:cNvSpPr>
            <a:spLocks noChangeArrowheads="1"/>
          </p:cNvSpPr>
          <p:nvPr/>
        </p:nvSpPr>
        <p:spPr bwMode="auto">
          <a:xfrm>
            <a:off x="316774" y="6231949"/>
            <a:ext cx="749224" cy="257401"/>
          </a:xfrm>
          <a:prstGeom prst="rect">
            <a:avLst/>
          </a:prstGeom>
          <a:solidFill>
            <a:srgbClr val="92D050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dirty="0" smtClean="0">
                <a:solidFill>
                  <a:srgbClr val="000000"/>
                </a:solidFill>
              </a:rPr>
              <a:t>R. Resources</a:t>
            </a:r>
          </a:p>
          <a:p>
            <a:pPr algn="ctr" eaLnBrk="0" hangingPunct="0">
              <a:defRPr/>
            </a:pPr>
            <a:r>
              <a:rPr lang="en-GB" altLang="en-US" dirty="0" smtClean="0">
                <a:solidFill>
                  <a:srgbClr val="000000"/>
                </a:solidFill>
              </a:rPr>
              <a:t>(</a:t>
            </a:r>
            <a:r>
              <a:rPr lang="en-GB" altLang="en-US" dirty="0" err="1" smtClean="0">
                <a:solidFill>
                  <a:srgbClr val="000000"/>
                </a:solidFill>
              </a:rPr>
              <a:t>Ispra</a:t>
            </a:r>
            <a:r>
              <a:rPr lang="en-GB" altLang="en-US" dirty="0" smtClean="0">
                <a:solidFill>
                  <a:srgbClr val="000000"/>
                </a:solidFill>
              </a:rPr>
              <a:t>)</a:t>
            </a:r>
          </a:p>
          <a:p>
            <a:pPr algn="ctr" eaLnBrk="0" hangingPunct="0">
              <a:defRPr/>
            </a:pPr>
            <a:r>
              <a:rPr lang="en-GB" altLang="en-US" b="0" dirty="0" smtClean="0">
                <a:solidFill>
                  <a:srgbClr val="000000"/>
                </a:solidFill>
              </a:rPr>
              <a:t>……………..</a:t>
            </a:r>
            <a:endParaRPr lang="en-GB" altLang="en-US" dirty="0" smtClean="0">
              <a:solidFill>
                <a:srgbClr val="000000"/>
              </a:solidFill>
            </a:endParaRPr>
          </a:p>
        </p:txBody>
      </p:sp>
      <p:sp>
        <p:nvSpPr>
          <p:cNvPr id="1115" name="Line 1334"/>
          <p:cNvSpPr>
            <a:spLocks noChangeShapeType="1"/>
          </p:cNvSpPr>
          <p:nvPr/>
        </p:nvSpPr>
        <p:spPr bwMode="auto">
          <a:xfrm flipH="1" flipV="1">
            <a:off x="4565196" y="885599"/>
            <a:ext cx="0" cy="118155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052" name="Rectangle 884"/>
          <p:cNvSpPr>
            <a:spLocks noChangeArrowheads="1"/>
          </p:cNvSpPr>
          <p:nvPr/>
        </p:nvSpPr>
        <p:spPr bwMode="auto">
          <a:xfrm>
            <a:off x="4201208" y="619701"/>
            <a:ext cx="741249" cy="316366"/>
          </a:xfrm>
          <a:prstGeom prst="rect">
            <a:avLst/>
          </a:prstGeom>
          <a:solidFill>
            <a:srgbClr val="B9DCFF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lIns="0" tIns="0" rIns="0" bIns="0" anchor="ctr" anchorCtr="1"/>
          <a:lstStyle/>
          <a:p>
            <a:pPr algn="ctr" defTabSz="872810" eaLnBrk="0" hangingPunct="0">
              <a:defRPr/>
            </a:pPr>
            <a:r>
              <a:rPr lang="en-GB" sz="6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Director-General</a:t>
            </a:r>
          </a:p>
          <a:p>
            <a:pPr algn="ctr" defTabSz="872810" eaLnBrk="0" hangingPunct="0">
              <a:defRPr/>
            </a:pPr>
            <a:r>
              <a:rPr lang="en-GB" sz="400" dirty="0">
                <a:solidFill>
                  <a:srgbClr val="000000"/>
                </a:solidFill>
                <a:latin typeface="Arial" pitchFamily="34" charset="0"/>
              </a:rPr>
              <a:t>(Brussels)</a:t>
            </a:r>
          </a:p>
          <a:p>
            <a:pPr algn="ctr" defTabSz="872810" eaLnBrk="0" hangingPunct="0">
              <a:defRPr/>
            </a:pPr>
            <a:r>
              <a:rPr lang="en-GB" sz="400" dirty="0" err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Vladimír</a:t>
            </a:r>
            <a:r>
              <a:rPr lang="en-GB" sz="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 ŠUCHA</a:t>
            </a:r>
            <a:r>
              <a:rPr lang="en-GB" sz="400" dirty="0">
                <a:solidFill>
                  <a:srgbClr val="000000"/>
                </a:solidFill>
                <a:latin typeface="Arial" pitchFamily="34" charset="0"/>
              </a:rPr>
              <a:t/>
            </a:r>
            <a:br>
              <a:rPr lang="en-GB" sz="400" dirty="0">
                <a:solidFill>
                  <a:srgbClr val="000000"/>
                </a:solidFill>
                <a:latin typeface="Arial" pitchFamily="34" charset="0"/>
              </a:rPr>
            </a:br>
            <a:endParaRPr lang="en-GB" sz="60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</p:txBody>
      </p:sp>
      <p:sp>
        <p:nvSpPr>
          <p:cNvPr id="371" name="Rectangle 1564"/>
          <p:cNvSpPr>
            <a:spLocks noChangeArrowheads="1"/>
          </p:cNvSpPr>
          <p:nvPr/>
        </p:nvSpPr>
        <p:spPr bwMode="auto">
          <a:xfrm>
            <a:off x="7985086" y="1304018"/>
            <a:ext cx="532946" cy="192768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3. </a:t>
            </a:r>
            <a:r>
              <a:rPr lang="en-GB" altLang="en-US" sz="300" b="0" dirty="0" err="1">
                <a:solidFill>
                  <a:srgbClr val="000000"/>
                </a:solidFill>
              </a:rPr>
              <a:t>Interinstitutional</a:t>
            </a:r>
            <a:r>
              <a:rPr lang="en-GB" altLang="en-US" sz="300" b="0" dirty="0">
                <a:solidFill>
                  <a:srgbClr val="000000"/>
                </a:solidFill>
              </a:rPr>
              <a:t>, International Relations &amp; Outreach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</a:p>
        </p:txBody>
      </p:sp>
      <p:sp>
        <p:nvSpPr>
          <p:cNvPr id="1162" name="Rectangle 957"/>
          <p:cNvSpPr>
            <a:spLocks noChangeArrowheads="1"/>
          </p:cNvSpPr>
          <p:nvPr/>
        </p:nvSpPr>
        <p:spPr bwMode="auto">
          <a:xfrm>
            <a:off x="6361452" y="929682"/>
            <a:ext cx="747845" cy="257401"/>
          </a:xfrm>
          <a:prstGeom prst="rect">
            <a:avLst/>
          </a:prstGeom>
          <a:solidFill>
            <a:srgbClr val="B9DCFF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dirty="0" smtClean="0">
                <a:solidFill>
                  <a:srgbClr val="000000"/>
                </a:solidFill>
              </a:rPr>
              <a:t>A. Strategy and Work    Programme Coordination</a:t>
            </a:r>
            <a:br>
              <a:rPr lang="en-GB" altLang="en-US" dirty="0" smtClean="0">
                <a:solidFill>
                  <a:srgbClr val="000000"/>
                </a:solidFill>
              </a:rPr>
            </a:br>
            <a:r>
              <a:rPr lang="en-GB" altLang="en-US" dirty="0" smtClean="0">
                <a:solidFill>
                  <a:srgbClr val="000000"/>
                </a:solidFill>
              </a:rPr>
              <a:t>(Brussels)</a:t>
            </a:r>
          </a:p>
        </p:txBody>
      </p:sp>
      <p:sp>
        <p:nvSpPr>
          <p:cNvPr id="1119" name="Line 1296"/>
          <p:cNvSpPr>
            <a:spLocks noChangeShapeType="1"/>
          </p:cNvSpPr>
          <p:nvPr/>
        </p:nvSpPr>
        <p:spPr bwMode="auto">
          <a:xfrm>
            <a:off x="3724962" y="2066018"/>
            <a:ext cx="413316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20" name="Line 1334"/>
          <p:cNvSpPr>
            <a:spLocks noChangeShapeType="1"/>
          </p:cNvSpPr>
          <p:nvPr/>
        </p:nvSpPr>
        <p:spPr bwMode="auto">
          <a:xfrm flipV="1">
            <a:off x="3728357" y="2069430"/>
            <a:ext cx="0" cy="21317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21" name="Line 1334"/>
          <p:cNvSpPr>
            <a:spLocks noChangeShapeType="1"/>
          </p:cNvSpPr>
          <p:nvPr/>
        </p:nvSpPr>
        <p:spPr bwMode="auto">
          <a:xfrm flipV="1">
            <a:off x="5381625" y="2072831"/>
            <a:ext cx="0" cy="21317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" name="Line 1334"/>
          <p:cNvSpPr>
            <a:spLocks noChangeShapeType="1"/>
          </p:cNvSpPr>
          <p:nvPr/>
        </p:nvSpPr>
        <p:spPr bwMode="auto">
          <a:xfrm flipV="1">
            <a:off x="6221866" y="2066028"/>
            <a:ext cx="0" cy="21317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23" name="Line 1334"/>
          <p:cNvSpPr>
            <a:spLocks noChangeShapeType="1"/>
          </p:cNvSpPr>
          <p:nvPr/>
        </p:nvSpPr>
        <p:spPr bwMode="auto">
          <a:xfrm flipV="1">
            <a:off x="7041696" y="2066028"/>
            <a:ext cx="0" cy="21317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11" name="Rectangle 1433"/>
          <p:cNvSpPr>
            <a:spLocks noChangeArrowheads="1"/>
          </p:cNvSpPr>
          <p:nvPr/>
        </p:nvSpPr>
        <p:spPr bwMode="auto">
          <a:xfrm rot="16200000">
            <a:off x="3997665" y="3833250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19" name="Rectangle 1433"/>
          <p:cNvSpPr>
            <a:spLocks noChangeArrowheads="1"/>
          </p:cNvSpPr>
          <p:nvPr/>
        </p:nvSpPr>
        <p:spPr bwMode="auto">
          <a:xfrm rot="16200000">
            <a:off x="4758532" y="3832113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Seville</a:t>
            </a:r>
          </a:p>
        </p:txBody>
      </p:sp>
      <p:sp>
        <p:nvSpPr>
          <p:cNvPr id="732" name="Rectangle 1433"/>
          <p:cNvSpPr>
            <a:spLocks noChangeArrowheads="1"/>
          </p:cNvSpPr>
          <p:nvPr/>
        </p:nvSpPr>
        <p:spPr bwMode="auto">
          <a:xfrm rot="16200000">
            <a:off x="8802122" y="4514741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33" name="Rectangle 1521"/>
          <p:cNvSpPr>
            <a:spLocks noChangeArrowheads="1"/>
          </p:cNvSpPr>
          <p:nvPr/>
        </p:nvSpPr>
        <p:spPr bwMode="auto">
          <a:xfrm rot="16200000">
            <a:off x="7792940" y="1631161"/>
            <a:ext cx="192768" cy="62366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34" name="Rectangle 1521"/>
          <p:cNvSpPr>
            <a:spLocks noChangeArrowheads="1"/>
          </p:cNvSpPr>
          <p:nvPr/>
        </p:nvSpPr>
        <p:spPr bwMode="auto">
          <a:xfrm rot="16200000">
            <a:off x="7042223" y="1369223"/>
            <a:ext cx="192768" cy="62366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1129" name="Line 1296"/>
          <p:cNvSpPr>
            <a:spLocks noChangeShapeType="1"/>
          </p:cNvSpPr>
          <p:nvPr/>
        </p:nvSpPr>
        <p:spPr bwMode="auto">
          <a:xfrm flipV="1">
            <a:off x="276679" y="1319893"/>
            <a:ext cx="63386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30" name="Line 1296"/>
          <p:cNvSpPr>
            <a:spLocks noChangeShapeType="1"/>
          </p:cNvSpPr>
          <p:nvPr/>
        </p:nvSpPr>
        <p:spPr bwMode="auto">
          <a:xfrm flipV="1">
            <a:off x="276679" y="1558018"/>
            <a:ext cx="63386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37" name="Rectangle 1256"/>
          <p:cNvSpPr>
            <a:spLocks noChangeArrowheads="1"/>
          </p:cNvSpPr>
          <p:nvPr/>
        </p:nvSpPr>
        <p:spPr bwMode="auto">
          <a:xfrm>
            <a:off x="468256" y="1221242"/>
            <a:ext cx="348116" cy="192768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Adviser for Research &amp; Innovation Policy Support</a:t>
            </a:r>
          </a:p>
        </p:txBody>
      </p:sp>
      <p:sp>
        <p:nvSpPr>
          <p:cNvPr id="744" name="Rectangle 1256"/>
          <p:cNvSpPr>
            <a:spLocks noChangeArrowheads="1"/>
          </p:cNvSpPr>
          <p:nvPr/>
        </p:nvSpPr>
        <p:spPr bwMode="auto">
          <a:xfrm>
            <a:off x="468256" y="1461635"/>
            <a:ext cx="348116" cy="192768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Adviser 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………………………</a:t>
            </a:r>
          </a:p>
        </p:txBody>
      </p:sp>
      <p:sp>
        <p:nvSpPr>
          <p:cNvPr id="411" name="Rectangle 957"/>
          <p:cNvSpPr>
            <a:spLocks noChangeArrowheads="1"/>
          </p:cNvSpPr>
          <p:nvPr/>
        </p:nvSpPr>
        <p:spPr bwMode="auto">
          <a:xfrm>
            <a:off x="3356211" y="2117582"/>
            <a:ext cx="747845" cy="257401"/>
          </a:xfrm>
          <a:prstGeom prst="rect">
            <a:avLst/>
          </a:prstGeom>
          <a:solidFill>
            <a:srgbClr val="FBE85B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dirty="0" smtClean="0">
                <a:solidFill>
                  <a:srgbClr val="000000"/>
                </a:solidFill>
              </a:rPr>
              <a:t>B. Growth &amp; Innovation</a:t>
            </a:r>
            <a:br>
              <a:rPr lang="en-GB" altLang="en-US" dirty="0" smtClean="0">
                <a:solidFill>
                  <a:srgbClr val="000000"/>
                </a:solidFill>
              </a:rPr>
            </a:br>
            <a:r>
              <a:rPr lang="en-GB" altLang="en-US" dirty="0" smtClean="0">
                <a:solidFill>
                  <a:srgbClr val="000000"/>
                </a:solidFill>
              </a:rPr>
              <a:t>(Seville)</a:t>
            </a:r>
          </a:p>
          <a:p>
            <a:pPr algn="ctr" eaLnBrk="0" hangingPunct="0">
              <a:defRPr/>
            </a:pPr>
            <a:r>
              <a:rPr lang="en-GB" altLang="en-US" b="0" dirty="0" smtClean="0">
                <a:solidFill>
                  <a:srgbClr val="000000"/>
                </a:solidFill>
              </a:rPr>
              <a:t>……………..</a:t>
            </a:r>
            <a:endParaRPr lang="en-GB" altLang="en-US" dirty="0" smtClean="0">
              <a:solidFill>
                <a:srgbClr val="000000"/>
              </a:solidFill>
            </a:endParaRPr>
          </a:p>
        </p:txBody>
      </p:sp>
      <p:sp>
        <p:nvSpPr>
          <p:cNvPr id="412" name="Rectangle 957"/>
          <p:cNvSpPr>
            <a:spLocks noChangeArrowheads="1"/>
          </p:cNvSpPr>
          <p:nvPr/>
        </p:nvSpPr>
        <p:spPr bwMode="auto">
          <a:xfrm>
            <a:off x="4186249" y="2119458"/>
            <a:ext cx="747845" cy="257401"/>
          </a:xfrm>
          <a:prstGeom prst="rect">
            <a:avLst/>
          </a:prstGeom>
          <a:solidFill>
            <a:srgbClr val="FBE85B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dirty="0" smtClean="0">
                <a:solidFill>
                  <a:srgbClr val="000000"/>
                </a:solidFill>
              </a:rPr>
              <a:t>C. Energy, Transport &amp; Climate</a:t>
            </a:r>
            <a:br>
              <a:rPr lang="en-GB" altLang="en-US" dirty="0" smtClean="0">
                <a:solidFill>
                  <a:srgbClr val="000000"/>
                </a:solidFill>
              </a:rPr>
            </a:br>
            <a:r>
              <a:rPr lang="en-GB" altLang="en-US" dirty="0" smtClean="0">
                <a:solidFill>
                  <a:srgbClr val="000000"/>
                </a:solidFill>
              </a:rPr>
              <a:t>(</a:t>
            </a:r>
            <a:r>
              <a:rPr lang="en-GB" altLang="en-US" dirty="0" err="1" smtClean="0">
                <a:solidFill>
                  <a:srgbClr val="000000"/>
                </a:solidFill>
              </a:rPr>
              <a:t>Petten</a:t>
            </a:r>
            <a:r>
              <a:rPr lang="en-GB" altLang="en-US" dirty="0" smtClean="0">
                <a:solidFill>
                  <a:srgbClr val="000000"/>
                </a:solidFill>
              </a:rPr>
              <a:t>)</a:t>
            </a:r>
          </a:p>
          <a:p>
            <a:pPr algn="ctr" eaLnBrk="0" hangingPunct="0">
              <a:defRPr/>
            </a:pPr>
            <a:r>
              <a:rPr lang="en-GB" altLang="en-US" b="0" dirty="0" smtClean="0">
                <a:solidFill>
                  <a:srgbClr val="000000"/>
                </a:solidFill>
              </a:rPr>
              <a:t>……………..</a:t>
            </a:r>
            <a:endParaRPr lang="en-GB" altLang="en-US" b="0" dirty="0">
              <a:solidFill>
                <a:srgbClr val="000000"/>
              </a:solidFill>
            </a:endParaRPr>
          </a:p>
        </p:txBody>
      </p:sp>
      <p:sp>
        <p:nvSpPr>
          <p:cNvPr id="413" name="Rectangle 957"/>
          <p:cNvSpPr>
            <a:spLocks noChangeArrowheads="1"/>
          </p:cNvSpPr>
          <p:nvPr/>
        </p:nvSpPr>
        <p:spPr bwMode="auto">
          <a:xfrm>
            <a:off x="5009198" y="2119458"/>
            <a:ext cx="747845" cy="257401"/>
          </a:xfrm>
          <a:prstGeom prst="rect">
            <a:avLst/>
          </a:prstGeom>
          <a:solidFill>
            <a:srgbClr val="FBE85B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dirty="0" smtClean="0">
                <a:solidFill>
                  <a:srgbClr val="000000"/>
                </a:solidFill>
              </a:rPr>
              <a:t>D. Sustainable Resources</a:t>
            </a:r>
          </a:p>
          <a:p>
            <a:pPr algn="ctr" eaLnBrk="0" hangingPunct="0">
              <a:defRPr/>
            </a:pPr>
            <a:r>
              <a:rPr lang="en-GB" altLang="en-US" dirty="0" smtClean="0">
                <a:solidFill>
                  <a:srgbClr val="000000"/>
                </a:solidFill>
              </a:rPr>
              <a:t>(</a:t>
            </a:r>
            <a:r>
              <a:rPr lang="en-GB" altLang="en-US" dirty="0" err="1" smtClean="0">
                <a:solidFill>
                  <a:srgbClr val="000000"/>
                </a:solidFill>
              </a:rPr>
              <a:t>Ispra</a:t>
            </a:r>
            <a:r>
              <a:rPr lang="en-GB" altLang="en-US" dirty="0" smtClean="0">
                <a:solidFill>
                  <a:srgbClr val="000000"/>
                </a:solidFill>
              </a:rPr>
              <a:t>)</a:t>
            </a:r>
          </a:p>
          <a:p>
            <a:pPr algn="ctr" eaLnBrk="0" hangingPunct="0">
              <a:defRPr/>
            </a:pPr>
            <a:r>
              <a:rPr lang="en-GB" altLang="en-US" b="0" dirty="0" smtClean="0">
                <a:solidFill>
                  <a:srgbClr val="000000"/>
                </a:solidFill>
              </a:rPr>
              <a:t>……………..</a:t>
            </a:r>
            <a:endParaRPr lang="en-GB" altLang="en-US" b="0" dirty="0">
              <a:solidFill>
                <a:srgbClr val="000000"/>
              </a:solidFill>
            </a:endParaRPr>
          </a:p>
        </p:txBody>
      </p:sp>
      <p:sp>
        <p:nvSpPr>
          <p:cNvPr id="414" name="Rectangle 957"/>
          <p:cNvSpPr>
            <a:spLocks noChangeArrowheads="1"/>
          </p:cNvSpPr>
          <p:nvPr/>
        </p:nvSpPr>
        <p:spPr bwMode="auto">
          <a:xfrm>
            <a:off x="5832146" y="2121725"/>
            <a:ext cx="747845" cy="257401"/>
          </a:xfrm>
          <a:prstGeom prst="rect">
            <a:avLst/>
          </a:prstGeom>
          <a:solidFill>
            <a:srgbClr val="FBE85B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dirty="0" smtClean="0">
                <a:solidFill>
                  <a:srgbClr val="000000"/>
                </a:solidFill>
              </a:rPr>
              <a:t>E. Space, Security &amp; Migration </a:t>
            </a:r>
          </a:p>
          <a:p>
            <a:pPr algn="ctr" eaLnBrk="0" hangingPunct="0">
              <a:defRPr/>
            </a:pPr>
            <a:r>
              <a:rPr lang="en-GB" altLang="en-US" dirty="0" smtClean="0">
                <a:solidFill>
                  <a:srgbClr val="000000"/>
                </a:solidFill>
              </a:rPr>
              <a:t>(</a:t>
            </a:r>
            <a:r>
              <a:rPr lang="en-GB" altLang="en-US" dirty="0" err="1" smtClean="0">
                <a:solidFill>
                  <a:srgbClr val="000000"/>
                </a:solidFill>
              </a:rPr>
              <a:t>Ispra</a:t>
            </a:r>
            <a:r>
              <a:rPr lang="en-GB" altLang="en-US" dirty="0" smtClean="0">
                <a:solidFill>
                  <a:srgbClr val="000000"/>
                </a:solidFill>
              </a:rPr>
              <a:t>)</a:t>
            </a:r>
          </a:p>
          <a:p>
            <a:pPr algn="ctr" eaLnBrk="0" hangingPunct="0">
              <a:defRPr/>
            </a:pPr>
            <a:r>
              <a:rPr lang="en-GB" altLang="en-US" b="0" dirty="0" smtClean="0">
                <a:solidFill>
                  <a:srgbClr val="000000"/>
                </a:solidFill>
              </a:rPr>
              <a:t>……………..</a:t>
            </a:r>
            <a:endParaRPr lang="en-GB" altLang="en-US" b="0" dirty="0">
              <a:solidFill>
                <a:srgbClr val="000000"/>
              </a:solidFill>
            </a:endParaRPr>
          </a:p>
        </p:txBody>
      </p:sp>
      <p:sp>
        <p:nvSpPr>
          <p:cNvPr id="415" name="Rectangle 957"/>
          <p:cNvSpPr>
            <a:spLocks noChangeArrowheads="1"/>
          </p:cNvSpPr>
          <p:nvPr/>
        </p:nvSpPr>
        <p:spPr bwMode="auto">
          <a:xfrm>
            <a:off x="6656529" y="2119458"/>
            <a:ext cx="747845" cy="257401"/>
          </a:xfrm>
          <a:prstGeom prst="rect">
            <a:avLst/>
          </a:prstGeom>
          <a:solidFill>
            <a:srgbClr val="FBE85B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dirty="0" smtClean="0">
                <a:solidFill>
                  <a:srgbClr val="000000"/>
                </a:solidFill>
              </a:rPr>
              <a:t>F. Health, Consumer &amp; Reference Materials </a:t>
            </a:r>
          </a:p>
          <a:p>
            <a:pPr algn="ctr" eaLnBrk="0" hangingPunct="0">
              <a:defRPr/>
            </a:pPr>
            <a:r>
              <a:rPr lang="en-GB" altLang="en-US" dirty="0" smtClean="0">
                <a:solidFill>
                  <a:srgbClr val="000000"/>
                </a:solidFill>
              </a:rPr>
              <a:t>(</a:t>
            </a:r>
            <a:r>
              <a:rPr lang="en-GB" altLang="en-US" dirty="0" err="1" smtClean="0">
                <a:solidFill>
                  <a:srgbClr val="000000"/>
                </a:solidFill>
              </a:rPr>
              <a:t>Geel</a:t>
            </a:r>
            <a:r>
              <a:rPr lang="en-GB" altLang="en-US" dirty="0" smtClean="0">
                <a:solidFill>
                  <a:srgbClr val="000000"/>
                </a:solidFill>
              </a:rPr>
              <a:t>)</a:t>
            </a:r>
          </a:p>
          <a:p>
            <a:pPr algn="ctr" eaLnBrk="0" hangingPunct="0">
              <a:defRPr/>
            </a:pPr>
            <a:r>
              <a:rPr lang="en-GB" altLang="en-US" b="0" dirty="0" smtClean="0">
                <a:solidFill>
                  <a:srgbClr val="000000"/>
                </a:solidFill>
              </a:rPr>
              <a:t>……………..</a:t>
            </a:r>
            <a:endParaRPr lang="en-GB" altLang="en-US" b="0" dirty="0">
              <a:solidFill>
                <a:srgbClr val="000000"/>
              </a:solidFill>
            </a:endParaRPr>
          </a:p>
        </p:txBody>
      </p:sp>
      <p:sp>
        <p:nvSpPr>
          <p:cNvPr id="434" name="Rectangle 1433"/>
          <p:cNvSpPr>
            <a:spLocks noChangeArrowheads="1"/>
          </p:cNvSpPr>
          <p:nvPr/>
        </p:nvSpPr>
        <p:spPr bwMode="auto">
          <a:xfrm rot="16200000">
            <a:off x="4763067" y="2529232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Petten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16" name="Rectangle 1433"/>
          <p:cNvSpPr>
            <a:spLocks noChangeArrowheads="1"/>
          </p:cNvSpPr>
          <p:nvPr/>
        </p:nvSpPr>
        <p:spPr bwMode="auto">
          <a:xfrm rot="16200000">
            <a:off x="4757397" y="3310509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17" name="Rectangle 1433"/>
          <p:cNvSpPr>
            <a:spLocks noChangeArrowheads="1"/>
          </p:cNvSpPr>
          <p:nvPr/>
        </p:nvSpPr>
        <p:spPr bwMode="auto">
          <a:xfrm rot="16200000">
            <a:off x="4759665" y="3571309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14" name="Rectangle 1433"/>
          <p:cNvSpPr>
            <a:spLocks noChangeArrowheads="1"/>
          </p:cNvSpPr>
          <p:nvPr/>
        </p:nvSpPr>
        <p:spPr bwMode="auto">
          <a:xfrm rot="16200000">
            <a:off x="4761933" y="2790036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436" name="Rectangle 1433"/>
          <p:cNvSpPr>
            <a:spLocks noChangeArrowheads="1"/>
          </p:cNvSpPr>
          <p:nvPr/>
        </p:nvSpPr>
        <p:spPr bwMode="auto">
          <a:xfrm rot="16200000">
            <a:off x="4759665" y="3050840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Petten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473" name="Rectangle 1433"/>
          <p:cNvSpPr>
            <a:spLocks noChangeArrowheads="1"/>
          </p:cNvSpPr>
          <p:nvPr/>
        </p:nvSpPr>
        <p:spPr bwMode="auto">
          <a:xfrm rot="16200000">
            <a:off x="6409532" y="2790036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474" name="Rectangle 1433"/>
          <p:cNvSpPr>
            <a:spLocks noChangeArrowheads="1"/>
          </p:cNvSpPr>
          <p:nvPr/>
        </p:nvSpPr>
        <p:spPr bwMode="auto">
          <a:xfrm rot="16200000">
            <a:off x="6411800" y="3050840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475" name="Rectangle 1433"/>
          <p:cNvSpPr>
            <a:spLocks noChangeArrowheads="1"/>
          </p:cNvSpPr>
          <p:nvPr/>
        </p:nvSpPr>
        <p:spPr bwMode="auto">
          <a:xfrm rot="16200000">
            <a:off x="6409532" y="3311643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476" name="Rectangle 1433"/>
          <p:cNvSpPr>
            <a:spLocks noChangeArrowheads="1"/>
          </p:cNvSpPr>
          <p:nvPr/>
        </p:nvSpPr>
        <p:spPr bwMode="auto">
          <a:xfrm rot="16200000">
            <a:off x="6411800" y="3573580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21" name="Rectangle 1433"/>
          <p:cNvSpPr>
            <a:spLocks noChangeArrowheads="1"/>
          </p:cNvSpPr>
          <p:nvPr/>
        </p:nvSpPr>
        <p:spPr bwMode="auto">
          <a:xfrm rot="16200000">
            <a:off x="6492308" y="3573580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Geel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59" name="Rectangle 1433"/>
          <p:cNvSpPr>
            <a:spLocks noChangeArrowheads="1"/>
          </p:cNvSpPr>
          <p:nvPr/>
        </p:nvSpPr>
        <p:spPr bwMode="auto">
          <a:xfrm rot="16200000">
            <a:off x="6410665" y="2526965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22" name="Rectangle 1565"/>
          <p:cNvSpPr>
            <a:spLocks noChangeArrowheads="1"/>
          </p:cNvSpPr>
          <p:nvPr/>
        </p:nvSpPr>
        <p:spPr bwMode="auto">
          <a:xfrm rot="16200000">
            <a:off x="6414067" y="3833250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477" name="Rectangle 1433"/>
          <p:cNvSpPr>
            <a:spLocks noChangeArrowheads="1"/>
          </p:cNvSpPr>
          <p:nvPr/>
        </p:nvSpPr>
        <p:spPr bwMode="auto">
          <a:xfrm rot="16200000">
            <a:off x="6495710" y="3834384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472" name="Rectangle 1433"/>
          <p:cNvSpPr>
            <a:spLocks noChangeArrowheads="1"/>
          </p:cNvSpPr>
          <p:nvPr/>
        </p:nvSpPr>
        <p:spPr bwMode="auto">
          <a:xfrm rot="16200000">
            <a:off x="7233897" y="2528098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496" name="Rectangle 1433"/>
          <p:cNvSpPr>
            <a:spLocks noChangeArrowheads="1"/>
          </p:cNvSpPr>
          <p:nvPr/>
        </p:nvSpPr>
        <p:spPr bwMode="auto">
          <a:xfrm rot="16200000">
            <a:off x="7233897" y="3833250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Geel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23" name="Rectangle 1433"/>
          <p:cNvSpPr>
            <a:spLocks noChangeArrowheads="1"/>
          </p:cNvSpPr>
          <p:nvPr/>
        </p:nvSpPr>
        <p:spPr bwMode="auto">
          <a:xfrm rot="16200000">
            <a:off x="7233897" y="2786634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24" name="Rectangle 1433"/>
          <p:cNvSpPr>
            <a:spLocks noChangeArrowheads="1"/>
          </p:cNvSpPr>
          <p:nvPr/>
        </p:nvSpPr>
        <p:spPr bwMode="auto">
          <a:xfrm rot="16200000">
            <a:off x="7235032" y="3049705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26" name="Rectangle 1433"/>
          <p:cNvSpPr>
            <a:spLocks noChangeArrowheads="1"/>
          </p:cNvSpPr>
          <p:nvPr/>
        </p:nvSpPr>
        <p:spPr bwMode="auto">
          <a:xfrm rot="16200000">
            <a:off x="7236165" y="3311643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27" name="Rectangle 1433"/>
          <p:cNvSpPr>
            <a:spLocks noChangeArrowheads="1"/>
          </p:cNvSpPr>
          <p:nvPr/>
        </p:nvSpPr>
        <p:spPr bwMode="auto">
          <a:xfrm rot="16200000">
            <a:off x="7236165" y="3569045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511" name="Rectangle 1433"/>
          <p:cNvSpPr>
            <a:spLocks noChangeArrowheads="1"/>
          </p:cNvSpPr>
          <p:nvPr/>
        </p:nvSpPr>
        <p:spPr bwMode="auto">
          <a:xfrm rot="16200000">
            <a:off x="8803255" y="2909098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Karlsruhe</a:t>
            </a:r>
          </a:p>
        </p:txBody>
      </p:sp>
      <p:sp>
        <p:nvSpPr>
          <p:cNvPr id="513" name="Rectangle 1433"/>
          <p:cNvSpPr>
            <a:spLocks noChangeArrowheads="1"/>
          </p:cNvSpPr>
          <p:nvPr/>
        </p:nvSpPr>
        <p:spPr bwMode="auto">
          <a:xfrm rot="16200000">
            <a:off x="8799853" y="3401223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Karlsruhe</a:t>
            </a:r>
          </a:p>
        </p:txBody>
      </p:sp>
      <p:sp>
        <p:nvSpPr>
          <p:cNvPr id="514" name="Rectangle 1433"/>
          <p:cNvSpPr>
            <a:spLocks noChangeArrowheads="1"/>
          </p:cNvSpPr>
          <p:nvPr/>
        </p:nvSpPr>
        <p:spPr bwMode="auto">
          <a:xfrm rot="16200000">
            <a:off x="8802122" y="3732330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Karlsruhe</a:t>
            </a:r>
          </a:p>
        </p:txBody>
      </p:sp>
      <p:sp>
        <p:nvSpPr>
          <p:cNvPr id="540" name="Rectangle 1433"/>
          <p:cNvSpPr>
            <a:spLocks noChangeArrowheads="1"/>
          </p:cNvSpPr>
          <p:nvPr/>
        </p:nvSpPr>
        <p:spPr bwMode="auto">
          <a:xfrm rot="16200000">
            <a:off x="8804390" y="4268679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Karlsruhe</a:t>
            </a:r>
          </a:p>
        </p:txBody>
      </p:sp>
      <p:sp>
        <p:nvSpPr>
          <p:cNvPr id="729" name="Rectangle 1433"/>
          <p:cNvSpPr>
            <a:spLocks noChangeArrowheads="1"/>
          </p:cNvSpPr>
          <p:nvPr/>
        </p:nvSpPr>
        <p:spPr bwMode="auto">
          <a:xfrm rot="16200000">
            <a:off x="8805522" y="3152893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Petten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30" name="Rectangle 1433"/>
          <p:cNvSpPr>
            <a:spLocks noChangeArrowheads="1"/>
          </p:cNvSpPr>
          <p:nvPr/>
        </p:nvSpPr>
        <p:spPr bwMode="auto">
          <a:xfrm rot="16200000">
            <a:off x="8802122" y="3984062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31" name="Rectangle 1433"/>
          <p:cNvSpPr>
            <a:spLocks noChangeArrowheads="1"/>
          </p:cNvSpPr>
          <p:nvPr/>
        </p:nvSpPr>
        <p:spPr bwMode="auto">
          <a:xfrm rot="16200000">
            <a:off x="8888300" y="3152893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38" name="Rectangle 1564"/>
          <p:cNvSpPr>
            <a:spLocks noChangeArrowheads="1"/>
          </p:cNvSpPr>
          <p:nvPr/>
        </p:nvSpPr>
        <p:spPr bwMode="auto">
          <a:xfrm>
            <a:off x="1765489" y="6046107"/>
            <a:ext cx="333374" cy="192768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Adviser for Public Tendering     &amp; Compliance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Eric FISCHER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739" name="Rectangle 1565"/>
          <p:cNvSpPr>
            <a:spLocks noChangeArrowheads="1"/>
          </p:cNvSpPr>
          <p:nvPr/>
        </p:nvSpPr>
        <p:spPr bwMode="auto">
          <a:xfrm rot="16200000">
            <a:off x="2054075" y="6107911"/>
            <a:ext cx="192768" cy="62366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798" name="Rectangle 1433"/>
          <p:cNvSpPr>
            <a:spLocks noChangeArrowheads="1"/>
          </p:cNvSpPr>
          <p:nvPr/>
        </p:nvSpPr>
        <p:spPr bwMode="auto">
          <a:xfrm rot="16200000">
            <a:off x="6449220" y="6534268"/>
            <a:ext cx="192768" cy="62366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Geel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99" name="Rectangle 1433"/>
          <p:cNvSpPr>
            <a:spLocks noChangeArrowheads="1"/>
          </p:cNvSpPr>
          <p:nvPr/>
        </p:nvSpPr>
        <p:spPr bwMode="auto">
          <a:xfrm rot="16200000">
            <a:off x="6530862" y="6532000"/>
            <a:ext cx="192768" cy="62366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40" name="Rectangle 1564"/>
          <p:cNvSpPr>
            <a:spLocks noChangeArrowheads="1"/>
          </p:cNvSpPr>
          <p:nvPr/>
        </p:nvSpPr>
        <p:spPr bwMode="auto">
          <a:xfrm>
            <a:off x="2600079" y="6048375"/>
            <a:ext cx="339839" cy="192768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Adviser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</a:p>
        </p:txBody>
      </p:sp>
      <p:sp>
        <p:nvSpPr>
          <p:cNvPr id="741" name="Rectangle 1565"/>
          <p:cNvSpPr>
            <a:spLocks noChangeArrowheads="1"/>
          </p:cNvSpPr>
          <p:nvPr/>
        </p:nvSpPr>
        <p:spPr bwMode="auto">
          <a:xfrm rot="16200000">
            <a:off x="2895122" y="6113580"/>
            <a:ext cx="192768" cy="62366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715" name="Rectangle 1433"/>
          <p:cNvSpPr>
            <a:spLocks noChangeArrowheads="1"/>
          </p:cNvSpPr>
          <p:nvPr/>
        </p:nvSpPr>
        <p:spPr bwMode="auto">
          <a:xfrm rot="16200000">
            <a:off x="4839040" y="3051973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1171" name="Line 1223"/>
          <p:cNvSpPr>
            <a:spLocks noChangeShapeType="1"/>
          </p:cNvSpPr>
          <p:nvPr/>
        </p:nvSpPr>
        <p:spPr bwMode="auto">
          <a:xfrm>
            <a:off x="3516306" y="1343706"/>
            <a:ext cx="8050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72" name="Line 1223"/>
          <p:cNvSpPr>
            <a:spLocks noChangeShapeType="1"/>
          </p:cNvSpPr>
          <p:nvPr/>
        </p:nvSpPr>
        <p:spPr bwMode="auto">
          <a:xfrm>
            <a:off x="3516306" y="1101045"/>
            <a:ext cx="8050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60" name="Rectangle 889"/>
          <p:cNvSpPr>
            <a:spLocks noChangeArrowheads="1"/>
          </p:cNvSpPr>
          <p:nvPr/>
        </p:nvSpPr>
        <p:spPr bwMode="auto">
          <a:xfrm>
            <a:off x="3447525" y="996725"/>
            <a:ext cx="349992" cy="192768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Assistant  to the Director-General</a:t>
            </a:r>
          </a:p>
        </p:txBody>
      </p:sp>
      <p:sp>
        <p:nvSpPr>
          <p:cNvPr id="822" name="Rectangle 1259"/>
          <p:cNvSpPr>
            <a:spLocks noChangeArrowheads="1"/>
          </p:cNvSpPr>
          <p:nvPr/>
        </p:nvSpPr>
        <p:spPr bwMode="auto">
          <a:xfrm>
            <a:off x="3446390" y="1241652"/>
            <a:ext cx="349992" cy="192768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Assistant  to the Director-General</a:t>
            </a:r>
          </a:p>
        </p:txBody>
      </p:sp>
      <p:sp>
        <p:nvSpPr>
          <p:cNvPr id="4" name="Rectangle 1444"/>
          <p:cNvSpPr>
            <a:spLocks noChangeArrowheads="1"/>
          </p:cNvSpPr>
          <p:nvPr/>
        </p:nvSpPr>
        <p:spPr bwMode="auto">
          <a:xfrm rot="16200000">
            <a:off x="3754427" y="1063630"/>
            <a:ext cx="189366" cy="62366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823" name="Rectangle 1445"/>
          <p:cNvSpPr>
            <a:spLocks noChangeArrowheads="1"/>
          </p:cNvSpPr>
          <p:nvPr/>
        </p:nvSpPr>
        <p:spPr bwMode="auto">
          <a:xfrm rot="16200000">
            <a:off x="3753293" y="1311960"/>
            <a:ext cx="189366" cy="62366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1177" name="Line 1223"/>
          <p:cNvSpPr>
            <a:spLocks noChangeShapeType="1"/>
          </p:cNvSpPr>
          <p:nvPr/>
        </p:nvSpPr>
        <p:spPr bwMode="auto">
          <a:xfrm>
            <a:off x="2694221" y="1610179"/>
            <a:ext cx="8050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78" name="Line 1223"/>
          <p:cNvSpPr>
            <a:spLocks noChangeShapeType="1"/>
          </p:cNvSpPr>
          <p:nvPr/>
        </p:nvSpPr>
        <p:spPr bwMode="auto">
          <a:xfrm>
            <a:off x="2694221" y="1364116"/>
            <a:ext cx="8050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79" name="Line 1223"/>
          <p:cNvSpPr>
            <a:spLocks noChangeShapeType="1"/>
          </p:cNvSpPr>
          <p:nvPr/>
        </p:nvSpPr>
        <p:spPr bwMode="auto">
          <a:xfrm>
            <a:off x="2694221" y="1121456"/>
            <a:ext cx="8050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18" name="Rectangle 1256"/>
          <p:cNvSpPr>
            <a:spLocks noChangeArrowheads="1"/>
          </p:cNvSpPr>
          <p:nvPr/>
        </p:nvSpPr>
        <p:spPr bwMode="auto">
          <a:xfrm>
            <a:off x="2539238" y="1012600"/>
            <a:ext cx="348858" cy="192768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Adviser for Policy Support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Pierre NICOLAS</a:t>
            </a:r>
          </a:p>
        </p:txBody>
      </p:sp>
      <p:sp>
        <p:nvSpPr>
          <p:cNvPr id="7" name="Rectangle 1440"/>
          <p:cNvSpPr>
            <a:spLocks noChangeArrowheads="1"/>
          </p:cNvSpPr>
          <p:nvPr/>
        </p:nvSpPr>
        <p:spPr bwMode="auto">
          <a:xfrm rot="16200000">
            <a:off x="2841037" y="1080072"/>
            <a:ext cx="192768" cy="62366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1320" name="Rectangle 1256"/>
          <p:cNvSpPr>
            <a:spLocks noChangeArrowheads="1"/>
          </p:cNvSpPr>
          <p:nvPr/>
        </p:nvSpPr>
        <p:spPr bwMode="auto">
          <a:xfrm>
            <a:off x="2539979" y="1260930"/>
            <a:ext cx="348116" cy="192768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Adviser for Evaluation &amp; Scientific Integrity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Pieter VAN NES</a:t>
            </a:r>
          </a:p>
        </p:txBody>
      </p:sp>
      <p:sp>
        <p:nvSpPr>
          <p:cNvPr id="1321" name="Rectangle 1440"/>
          <p:cNvSpPr>
            <a:spLocks noChangeArrowheads="1"/>
          </p:cNvSpPr>
          <p:nvPr/>
        </p:nvSpPr>
        <p:spPr bwMode="auto">
          <a:xfrm rot="16200000">
            <a:off x="2839905" y="1328402"/>
            <a:ext cx="192768" cy="62366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9" name="Rectangle 1256"/>
          <p:cNvSpPr>
            <a:spLocks noChangeArrowheads="1"/>
          </p:cNvSpPr>
          <p:nvPr/>
        </p:nvSpPr>
        <p:spPr bwMode="auto">
          <a:xfrm>
            <a:off x="2539979" y="1510393"/>
            <a:ext cx="348116" cy="192768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Adviser for Scientific Development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Peter CHURCHILL </a:t>
            </a:r>
          </a:p>
        </p:txBody>
      </p:sp>
      <p:sp>
        <p:nvSpPr>
          <p:cNvPr id="10" name="Rectangle 1440"/>
          <p:cNvSpPr>
            <a:spLocks noChangeArrowheads="1"/>
          </p:cNvSpPr>
          <p:nvPr/>
        </p:nvSpPr>
        <p:spPr bwMode="auto">
          <a:xfrm rot="16200000">
            <a:off x="2841037" y="1577866"/>
            <a:ext cx="192768" cy="62366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565" name="Rectangle 957"/>
          <p:cNvSpPr>
            <a:spLocks noChangeArrowheads="1"/>
          </p:cNvSpPr>
          <p:nvPr/>
        </p:nvSpPr>
        <p:spPr bwMode="auto">
          <a:xfrm>
            <a:off x="323446" y="5014865"/>
            <a:ext cx="749224" cy="257401"/>
          </a:xfrm>
          <a:prstGeom prst="rect">
            <a:avLst/>
          </a:prstGeom>
          <a:solidFill>
            <a:srgbClr val="FFC5FF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dirty="0" smtClean="0">
                <a:solidFill>
                  <a:srgbClr val="000000"/>
                </a:solidFill>
              </a:rPr>
              <a:t>H. Knowledge Management</a:t>
            </a:r>
            <a:br>
              <a:rPr lang="en-GB" altLang="en-US" dirty="0" smtClean="0">
                <a:solidFill>
                  <a:srgbClr val="000000"/>
                </a:solidFill>
              </a:rPr>
            </a:br>
            <a:r>
              <a:rPr lang="en-GB" altLang="en-US" dirty="0" smtClean="0">
                <a:solidFill>
                  <a:srgbClr val="000000"/>
                </a:solidFill>
              </a:rPr>
              <a:t>(</a:t>
            </a:r>
            <a:r>
              <a:rPr lang="en-GB" altLang="en-US" dirty="0" err="1" smtClean="0">
                <a:solidFill>
                  <a:srgbClr val="000000"/>
                </a:solidFill>
              </a:rPr>
              <a:t>Ispra</a:t>
            </a:r>
            <a:r>
              <a:rPr lang="en-GB" altLang="en-US" dirty="0" smtClean="0">
                <a:solidFill>
                  <a:srgbClr val="000000"/>
                </a:solidFill>
              </a:rPr>
              <a:t>)</a:t>
            </a:r>
          </a:p>
          <a:p>
            <a:pPr algn="ctr" eaLnBrk="0" hangingPunct="0">
              <a:defRPr/>
            </a:pPr>
            <a:r>
              <a:rPr lang="en-GB" altLang="en-US" b="0" dirty="0" smtClean="0">
                <a:solidFill>
                  <a:srgbClr val="000000"/>
                </a:solidFill>
              </a:rPr>
              <a:t>……………..</a:t>
            </a:r>
            <a:endParaRPr lang="en-GB" altLang="en-US" dirty="0" smtClean="0">
              <a:solidFill>
                <a:srgbClr val="000000"/>
              </a:solidFill>
            </a:endParaRPr>
          </a:p>
        </p:txBody>
      </p:sp>
      <p:sp>
        <p:nvSpPr>
          <p:cNvPr id="613" name="Rectangle 1055"/>
          <p:cNvSpPr>
            <a:spLocks noChangeArrowheads="1"/>
          </p:cNvSpPr>
          <p:nvPr/>
        </p:nvSpPr>
        <p:spPr bwMode="auto">
          <a:xfrm>
            <a:off x="2107975" y="5060732"/>
            <a:ext cx="530679" cy="198437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2 Thematic Coordination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562" name="Rectangle 1433"/>
          <p:cNvSpPr>
            <a:spLocks noChangeArrowheads="1"/>
          </p:cNvSpPr>
          <p:nvPr/>
        </p:nvSpPr>
        <p:spPr bwMode="auto">
          <a:xfrm rot="16200000">
            <a:off x="1766095" y="5130465"/>
            <a:ext cx="192768" cy="62366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598" name="Rectangle 1433"/>
          <p:cNvSpPr>
            <a:spLocks noChangeArrowheads="1"/>
          </p:cNvSpPr>
          <p:nvPr/>
        </p:nvSpPr>
        <p:spPr bwMode="auto">
          <a:xfrm rot="16200000">
            <a:off x="2591595" y="5131598"/>
            <a:ext cx="192768" cy="62366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595" name="Rectangle 957"/>
          <p:cNvSpPr>
            <a:spLocks noChangeArrowheads="1"/>
          </p:cNvSpPr>
          <p:nvPr/>
        </p:nvSpPr>
        <p:spPr bwMode="auto">
          <a:xfrm>
            <a:off x="323446" y="5433220"/>
            <a:ext cx="749224" cy="257401"/>
          </a:xfrm>
          <a:prstGeom prst="rect">
            <a:avLst/>
          </a:prstGeom>
          <a:solidFill>
            <a:srgbClr val="FFC5FF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dirty="0" smtClean="0">
                <a:solidFill>
                  <a:srgbClr val="000000"/>
                </a:solidFill>
              </a:rPr>
              <a:t>I. Competences</a:t>
            </a:r>
          </a:p>
          <a:p>
            <a:pPr algn="ctr" eaLnBrk="0" hangingPunct="0">
              <a:defRPr/>
            </a:pPr>
            <a:r>
              <a:rPr lang="en-GB" altLang="en-US" dirty="0" smtClean="0">
                <a:solidFill>
                  <a:srgbClr val="000000"/>
                </a:solidFill>
              </a:rPr>
              <a:t>(</a:t>
            </a:r>
            <a:r>
              <a:rPr lang="en-GB" altLang="en-US" dirty="0" err="1" smtClean="0">
                <a:solidFill>
                  <a:srgbClr val="000000"/>
                </a:solidFill>
              </a:rPr>
              <a:t>Ispra</a:t>
            </a:r>
            <a:r>
              <a:rPr lang="en-GB" altLang="en-US" dirty="0" smtClean="0">
                <a:solidFill>
                  <a:srgbClr val="000000"/>
                </a:solidFill>
              </a:rPr>
              <a:t>)</a:t>
            </a:r>
          </a:p>
          <a:p>
            <a:pPr algn="ctr" eaLnBrk="0" hangingPunct="0">
              <a:defRPr/>
            </a:pPr>
            <a:r>
              <a:rPr lang="en-GB" altLang="en-US" b="0" dirty="0" smtClean="0">
                <a:solidFill>
                  <a:srgbClr val="000000"/>
                </a:solidFill>
              </a:rPr>
              <a:t>……………..</a:t>
            </a:r>
            <a:endParaRPr lang="en-GB" altLang="en-US" dirty="0" smtClean="0">
              <a:solidFill>
                <a:srgbClr val="000000"/>
              </a:solidFill>
            </a:endParaRPr>
          </a:p>
        </p:txBody>
      </p:sp>
      <p:sp>
        <p:nvSpPr>
          <p:cNvPr id="385" name="Rectangle 1565"/>
          <p:cNvSpPr>
            <a:spLocks noChangeArrowheads="1"/>
          </p:cNvSpPr>
          <p:nvPr/>
        </p:nvSpPr>
        <p:spPr bwMode="auto">
          <a:xfrm rot="16200000">
            <a:off x="7714643" y="1368090"/>
            <a:ext cx="192768" cy="62366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386" name="Rectangle 1521"/>
          <p:cNvSpPr>
            <a:spLocks noChangeArrowheads="1"/>
          </p:cNvSpPr>
          <p:nvPr/>
        </p:nvSpPr>
        <p:spPr bwMode="auto">
          <a:xfrm rot="16200000">
            <a:off x="7790617" y="1369223"/>
            <a:ext cx="192768" cy="62366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387" name="Rectangle 1565"/>
          <p:cNvSpPr>
            <a:spLocks noChangeArrowheads="1"/>
          </p:cNvSpPr>
          <p:nvPr/>
        </p:nvSpPr>
        <p:spPr bwMode="auto">
          <a:xfrm rot="16200000">
            <a:off x="8472107" y="1362420"/>
            <a:ext cx="192768" cy="62366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388" name="Rectangle 1521"/>
          <p:cNvSpPr>
            <a:spLocks noChangeArrowheads="1"/>
          </p:cNvSpPr>
          <p:nvPr/>
        </p:nvSpPr>
        <p:spPr bwMode="auto">
          <a:xfrm rot="16200000">
            <a:off x="8548080" y="1363554"/>
            <a:ext cx="192768" cy="62366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390" name="Rectangle 1565"/>
          <p:cNvSpPr>
            <a:spLocks noChangeArrowheads="1"/>
          </p:cNvSpPr>
          <p:nvPr/>
        </p:nvSpPr>
        <p:spPr bwMode="auto">
          <a:xfrm rot="16200000">
            <a:off x="6192965" y="1633429"/>
            <a:ext cx="192768" cy="62366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391" name="Rectangle 1521"/>
          <p:cNvSpPr>
            <a:spLocks noChangeArrowheads="1"/>
          </p:cNvSpPr>
          <p:nvPr/>
        </p:nvSpPr>
        <p:spPr bwMode="auto">
          <a:xfrm rot="16200000">
            <a:off x="6268940" y="1634562"/>
            <a:ext cx="192768" cy="62366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392" name="Rectangle 1565"/>
          <p:cNvSpPr>
            <a:spLocks noChangeArrowheads="1"/>
          </p:cNvSpPr>
          <p:nvPr/>
        </p:nvSpPr>
        <p:spPr bwMode="auto">
          <a:xfrm rot="16200000">
            <a:off x="6229197" y="1370357"/>
            <a:ext cx="192768" cy="62366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393" name="Rectangle 1565"/>
          <p:cNvSpPr>
            <a:spLocks noChangeArrowheads="1"/>
          </p:cNvSpPr>
          <p:nvPr/>
        </p:nvSpPr>
        <p:spPr bwMode="auto">
          <a:xfrm rot="16200000">
            <a:off x="5747295" y="1365822"/>
            <a:ext cx="192768" cy="62366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394" name="Rectangle 1564"/>
          <p:cNvSpPr>
            <a:spLocks noChangeArrowheads="1"/>
          </p:cNvSpPr>
          <p:nvPr/>
        </p:nvSpPr>
        <p:spPr bwMode="auto">
          <a:xfrm>
            <a:off x="7984006" y="1565957"/>
            <a:ext cx="520473" cy="192768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7. Quality Assurance and Evaluation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</a:p>
        </p:txBody>
      </p:sp>
      <p:sp>
        <p:nvSpPr>
          <p:cNvPr id="395" name="Rectangle 1564"/>
          <p:cNvSpPr>
            <a:spLocks noChangeArrowheads="1"/>
          </p:cNvSpPr>
          <p:nvPr/>
        </p:nvSpPr>
        <p:spPr bwMode="auto">
          <a:xfrm>
            <a:off x="7222006" y="1569357"/>
            <a:ext cx="546554" cy="192768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6.Scientific Development</a:t>
            </a:r>
          </a:p>
          <a:p>
            <a:pPr algn="ctr" eaLnBrk="0" hangingPunct="0">
              <a:defRPr/>
            </a:pPr>
            <a:endParaRPr lang="en-GB" altLang="en-US" sz="300" b="0" dirty="0">
              <a:solidFill>
                <a:srgbClr val="000000"/>
              </a:solidFill>
            </a:endParaRP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</a:p>
        </p:txBody>
      </p:sp>
      <p:sp>
        <p:nvSpPr>
          <p:cNvPr id="372" name="Rectangle 1565"/>
          <p:cNvSpPr>
            <a:spLocks noChangeArrowheads="1"/>
          </p:cNvSpPr>
          <p:nvPr/>
        </p:nvSpPr>
        <p:spPr bwMode="auto">
          <a:xfrm rot="16200000">
            <a:off x="6960635" y="1631161"/>
            <a:ext cx="192768" cy="62366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396" name="Rectangle 1565"/>
          <p:cNvSpPr>
            <a:spLocks noChangeArrowheads="1"/>
          </p:cNvSpPr>
          <p:nvPr/>
        </p:nvSpPr>
        <p:spPr bwMode="auto">
          <a:xfrm rot="16200000">
            <a:off x="8465358" y="1630027"/>
            <a:ext cx="192768" cy="62366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397" name="Rectangle 1521"/>
          <p:cNvSpPr>
            <a:spLocks noChangeArrowheads="1"/>
          </p:cNvSpPr>
          <p:nvPr/>
        </p:nvSpPr>
        <p:spPr bwMode="auto">
          <a:xfrm rot="16200000">
            <a:off x="8541332" y="1631161"/>
            <a:ext cx="192768" cy="62366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1204" name="Line 1334"/>
          <p:cNvSpPr>
            <a:spLocks noChangeShapeType="1"/>
          </p:cNvSpPr>
          <p:nvPr/>
        </p:nvSpPr>
        <p:spPr bwMode="auto">
          <a:xfrm flipV="1">
            <a:off x="647474" y="813028"/>
            <a:ext cx="0" cy="31069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053" name="Rectangle 885"/>
          <p:cNvSpPr>
            <a:spLocks noChangeArrowheads="1"/>
          </p:cNvSpPr>
          <p:nvPr/>
        </p:nvSpPr>
        <p:spPr bwMode="auto">
          <a:xfrm>
            <a:off x="246490" y="862998"/>
            <a:ext cx="802264" cy="308429"/>
          </a:xfrm>
          <a:prstGeom prst="rect">
            <a:avLst/>
          </a:prstGeom>
          <a:solidFill>
            <a:srgbClr val="B9DCFF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lIns="0" tIns="0" rIns="0" bIns="0" anchor="ctr" anchorCtr="1"/>
          <a:lstStyle/>
          <a:p>
            <a:pPr algn="ctr" defTabSz="872810" eaLnBrk="0" hangingPunct="0">
              <a:defRPr/>
            </a:pPr>
            <a:r>
              <a:rPr lang="en-GB" sz="4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Deputy Director-General</a:t>
            </a:r>
          </a:p>
          <a:p>
            <a:pPr algn="ctr" defTabSz="872810" eaLnBrk="0" hangingPunct="0">
              <a:defRPr/>
            </a:pPr>
            <a:r>
              <a:rPr lang="fr-BE" sz="400" dirty="0">
                <a:solidFill>
                  <a:srgbClr val="000000"/>
                </a:solidFill>
                <a:latin typeface="Arial" pitchFamily="34" charset="0"/>
              </a:rPr>
              <a:t>(Brussels)</a:t>
            </a:r>
            <a:endParaRPr lang="en-GB" sz="400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66" name="Rectangle 1055"/>
          <p:cNvSpPr>
            <a:spLocks noChangeArrowheads="1"/>
          </p:cNvSpPr>
          <p:nvPr/>
        </p:nvSpPr>
        <p:spPr bwMode="auto">
          <a:xfrm>
            <a:off x="5103819" y="2722563"/>
            <a:ext cx="530679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1. Bio-Economy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467" name="Rectangle 1055"/>
          <p:cNvSpPr>
            <a:spLocks noChangeArrowheads="1"/>
          </p:cNvSpPr>
          <p:nvPr/>
        </p:nvSpPr>
        <p:spPr bwMode="auto">
          <a:xfrm>
            <a:off x="5101551" y="2982232"/>
            <a:ext cx="530679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2. Fisheries &amp; Water   Resources Management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468" name="Rectangle 1055"/>
          <p:cNvSpPr>
            <a:spLocks noChangeArrowheads="1"/>
          </p:cNvSpPr>
          <p:nvPr/>
        </p:nvSpPr>
        <p:spPr bwMode="auto">
          <a:xfrm>
            <a:off x="5103819" y="3244170"/>
            <a:ext cx="530679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3. Land Resources Management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469" name="Rectangle 1055"/>
          <p:cNvSpPr>
            <a:spLocks noChangeArrowheads="1"/>
          </p:cNvSpPr>
          <p:nvPr/>
        </p:nvSpPr>
        <p:spPr bwMode="auto">
          <a:xfrm>
            <a:off x="5106087" y="3503840"/>
            <a:ext cx="530679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4. Economy in Agriculture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470" name="Rectangle 1055"/>
          <p:cNvSpPr>
            <a:spLocks noChangeArrowheads="1"/>
          </p:cNvSpPr>
          <p:nvPr/>
        </p:nvSpPr>
        <p:spPr bwMode="auto">
          <a:xfrm>
            <a:off x="5103819" y="3765777"/>
            <a:ext cx="530679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5. Food Security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454" name="Rectangle 1433"/>
          <p:cNvSpPr>
            <a:spLocks noChangeArrowheads="1"/>
          </p:cNvSpPr>
          <p:nvPr/>
        </p:nvSpPr>
        <p:spPr bwMode="auto">
          <a:xfrm rot="16200000">
            <a:off x="5586300" y="2788902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455" name="Rectangle 1433"/>
          <p:cNvSpPr>
            <a:spLocks noChangeArrowheads="1"/>
          </p:cNvSpPr>
          <p:nvPr/>
        </p:nvSpPr>
        <p:spPr bwMode="auto">
          <a:xfrm rot="16200000">
            <a:off x="5588567" y="3048572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456" name="Rectangle 1433"/>
          <p:cNvSpPr>
            <a:spLocks noChangeArrowheads="1"/>
          </p:cNvSpPr>
          <p:nvPr/>
        </p:nvSpPr>
        <p:spPr bwMode="auto">
          <a:xfrm rot="16200000">
            <a:off x="5586300" y="3310509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458" name="Rectangle 1433"/>
          <p:cNvSpPr>
            <a:spLocks noChangeArrowheads="1"/>
          </p:cNvSpPr>
          <p:nvPr/>
        </p:nvSpPr>
        <p:spPr bwMode="auto">
          <a:xfrm rot="16200000">
            <a:off x="5586300" y="3833250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20" name="Rectangle 1433"/>
          <p:cNvSpPr>
            <a:spLocks noChangeArrowheads="1"/>
          </p:cNvSpPr>
          <p:nvPr/>
        </p:nvSpPr>
        <p:spPr bwMode="auto">
          <a:xfrm rot="16200000">
            <a:off x="5589701" y="3571309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Seville</a:t>
            </a:r>
          </a:p>
        </p:txBody>
      </p:sp>
      <p:sp>
        <p:nvSpPr>
          <p:cNvPr id="418" name="Rectangle 1433"/>
          <p:cNvSpPr>
            <a:spLocks noChangeArrowheads="1"/>
          </p:cNvSpPr>
          <p:nvPr/>
        </p:nvSpPr>
        <p:spPr bwMode="auto">
          <a:xfrm rot="16200000">
            <a:off x="3910353" y="2785500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Seville</a:t>
            </a:r>
          </a:p>
        </p:txBody>
      </p:sp>
      <p:sp>
        <p:nvSpPr>
          <p:cNvPr id="420" name="Rectangle 1433"/>
          <p:cNvSpPr>
            <a:spLocks noChangeArrowheads="1"/>
          </p:cNvSpPr>
          <p:nvPr/>
        </p:nvSpPr>
        <p:spPr bwMode="auto">
          <a:xfrm rot="16200000">
            <a:off x="3912622" y="3046304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Seville</a:t>
            </a:r>
          </a:p>
        </p:txBody>
      </p:sp>
      <p:sp>
        <p:nvSpPr>
          <p:cNvPr id="422" name="Rectangle 1433"/>
          <p:cNvSpPr>
            <a:spLocks noChangeArrowheads="1"/>
          </p:cNvSpPr>
          <p:nvPr/>
        </p:nvSpPr>
        <p:spPr bwMode="auto">
          <a:xfrm rot="16200000">
            <a:off x="3910353" y="3307107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Seville</a:t>
            </a:r>
          </a:p>
        </p:txBody>
      </p:sp>
      <p:sp>
        <p:nvSpPr>
          <p:cNvPr id="424" name="Rectangle 1433"/>
          <p:cNvSpPr>
            <a:spLocks noChangeArrowheads="1"/>
          </p:cNvSpPr>
          <p:nvPr/>
        </p:nvSpPr>
        <p:spPr bwMode="auto">
          <a:xfrm rot="16200000">
            <a:off x="3912622" y="3567911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Seville</a:t>
            </a:r>
          </a:p>
        </p:txBody>
      </p:sp>
      <p:sp>
        <p:nvSpPr>
          <p:cNvPr id="426" name="Rectangle 1433"/>
          <p:cNvSpPr>
            <a:spLocks noChangeArrowheads="1"/>
          </p:cNvSpPr>
          <p:nvPr/>
        </p:nvSpPr>
        <p:spPr bwMode="auto">
          <a:xfrm rot="16200000">
            <a:off x="3910353" y="3828715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Seville</a:t>
            </a:r>
          </a:p>
        </p:txBody>
      </p:sp>
      <p:sp>
        <p:nvSpPr>
          <p:cNvPr id="710" name="Rectangle 1433"/>
          <p:cNvSpPr>
            <a:spLocks noChangeArrowheads="1"/>
          </p:cNvSpPr>
          <p:nvPr/>
        </p:nvSpPr>
        <p:spPr bwMode="auto">
          <a:xfrm rot="16200000">
            <a:off x="3997665" y="3307107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12" name="Rectangle 1433"/>
          <p:cNvSpPr>
            <a:spLocks noChangeArrowheads="1"/>
          </p:cNvSpPr>
          <p:nvPr/>
        </p:nvSpPr>
        <p:spPr bwMode="auto">
          <a:xfrm rot="16200000">
            <a:off x="3999933" y="3054241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13" name="Rectangle 1433"/>
          <p:cNvSpPr>
            <a:spLocks noChangeArrowheads="1"/>
          </p:cNvSpPr>
          <p:nvPr/>
        </p:nvSpPr>
        <p:spPr bwMode="auto">
          <a:xfrm rot="16200000">
            <a:off x="3914890" y="2524697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599" name="Rectangle 1055"/>
          <p:cNvSpPr>
            <a:spLocks noChangeArrowheads="1"/>
          </p:cNvSpPr>
          <p:nvPr/>
        </p:nvSpPr>
        <p:spPr bwMode="auto">
          <a:xfrm>
            <a:off x="2106845" y="5480277"/>
            <a:ext cx="530679" cy="192768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2. Foresight Behavioural Insight &amp; Policy Lab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601" name="Rectangle 1055"/>
          <p:cNvSpPr>
            <a:spLocks noChangeArrowheads="1"/>
          </p:cNvSpPr>
          <p:nvPr/>
        </p:nvSpPr>
        <p:spPr bwMode="auto">
          <a:xfrm>
            <a:off x="2941415" y="5480277"/>
            <a:ext cx="531813" cy="192768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3. Data &amp; Text Mining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603" name="Rectangle 1055"/>
          <p:cNvSpPr>
            <a:spLocks noChangeArrowheads="1"/>
          </p:cNvSpPr>
          <p:nvPr/>
        </p:nvSpPr>
        <p:spPr bwMode="auto">
          <a:xfrm>
            <a:off x="3774854" y="5483680"/>
            <a:ext cx="530679" cy="192768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4. Intellectual Property and Technology Transfer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602" name="Rectangle 1433"/>
          <p:cNvSpPr>
            <a:spLocks noChangeArrowheads="1"/>
          </p:cNvSpPr>
          <p:nvPr/>
        </p:nvSpPr>
        <p:spPr bwMode="auto">
          <a:xfrm rot="16200000">
            <a:off x="4260737" y="5545482"/>
            <a:ext cx="192768" cy="62366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735" name="Rectangle 1433"/>
          <p:cNvSpPr>
            <a:spLocks noChangeArrowheads="1"/>
          </p:cNvSpPr>
          <p:nvPr/>
        </p:nvSpPr>
        <p:spPr bwMode="auto">
          <a:xfrm rot="16200000">
            <a:off x="1767228" y="5540947"/>
            <a:ext cx="192768" cy="62366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462" name="Rectangle 1433"/>
          <p:cNvSpPr>
            <a:spLocks noChangeArrowheads="1"/>
          </p:cNvSpPr>
          <p:nvPr/>
        </p:nvSpPr>
        <p:spPr bwMode="auto">
          <a:xfrm rot="16200000">
            <a:off x="2591595" y="5546616"/>
            <a:ext cx="192768" cy="62366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736" name="Rectangle 1433"/>
          <p:cNvSpPr>
            <a:spLocks noChangeArrowheads="1"/>
          </p:cNvSpPr>
          <p:nvPr/>
        </p:nvSpPr>
        <p:spPr bwMode="auto">
          <a:xfrm rot="16200000">
            <a:off x="3428433" y="5545482"/>
            <a:ext cx="192768" cy="62366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1231" name="Line 1547"/>
          <p:cNvSpPr>
            <a:spLocks noChangeShapeType="1"/>
          </p:cNvSpPr>
          <p:nvPr/>
        </p:nvSpPr>
        <p:spPr bwMode="auto">
          <a:xfrm flipV="1">
            <a:off x="3731759" y="4912189"/>
            <a:ext cx="0" cy="1137331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32" name="Line 1547"/>
          <p:cNvSpPr>
            <a:spLocks noChangeShapeType="1"/>
          </p:cNvSpPr>
          <p:nvPr/>
        </p:nvSpPr>
        <p:spPr bwMode="auto">
          <a:xfrm flipH="1" flipV="1">
            <a:off x="7853592" y="2304147"/>
            <a:ext cx="2268" cy="287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17" name="Rectangle 1055"/>
          <p:cNvSpPr>
            <a:spLocks noChangeArrowheads="1"/>
          </p:cNvSpPr>
          <p:nvPr/>
        </p:nvSpPr>
        <p:spPr bwMode="auto">
          <a:xfrm>
            <a:off x="7579183" y="2460625"/>
            <a:ext cx="529545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1. JRC Sites Radioprotection    &amp; Security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1234" name="Line 1223"/>
          <p:cNvSpPr>
            <a:spLocks noChangeShapeType="1"/>
          </p:cNvSpPr>
          <p:nvPr/>
        </p:nvSpPr>
        <p:spPr bwMode="auto">
          <a:xfrm flipV="1">
            <a:off x="7824114" y="3904116"/>
            <a:ext cx="396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42" name="Rectangle 1055"/>
          <p:cNvSpPr>
            <a:spLocks noChangeArrowheads="1"/>
          </p:cNvSpPr>
          <p:nvPr/>
        </p:nvSpPr>
        <p:spPr bwMode="auto">
          <a:xfrm>
            <a:off x="7632475" y="3068411"/>
            <a:ext cx="441098" cy="27894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Dept.I</a:t>
            </a:r>
            <a:r>
              <a:rPr lang="en-GB" altLang="en-US" sz="300" b="0" dirty="0">
                <a:solidFill>
                  <a:srgbClr val="000000"/>
                </a:solidFill>
              </a:rPr>
              <a:t> – Safety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(Karlsruhe) 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547" name="Rectangle 1055"/>
          <p:cNvSpPr>
            <a:spLocks noChangeArrowheads="1"/>
          </p:cNvSpPr>
          <p:nvPr/>
        </p:nvSpPr>
        <p:spPr bwMode="auto">
          <a:xfrm>
            <a:off x="7632475" y="3763510"/>
            <a:ext cx="441098" cy="27894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Dept.II</a:t>
            </a:r>
            <a:r>
              <a:rPr lang="en-GB" altLang="en-US" sz="300" b="0" dirty="0">
                <a:solidFill>
                  <a:srgbClr val="000000"/>
                </a:solidFill>
              </a:rPr>
              <a:t> – Security &amp; Safeguards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(</a:t>
            </a: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r>
              <a:rPr lang="en-GB" altLang="en-US" sz="300" b="0" dirty="0">
                <a:solidFill>
                  <a:srgbClr val="000000"/>
                </a:solidFill>
              </a:rPr>
              <a:t>)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1237" name="Line 1547"/>
          <p:cNvSpPr>
            <a:spLocks noChangeShapeType="1"/>
          </p:cNvSpPr>
          <p:nvPr/>
        </p:nvSpPr>
        <p:spPr bwMode="auto">
          <a:xfrm flipV="1">
            <a:off x="8220982" y="2940278"/>
            <a:ext cx="0" cy="5272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38" name="Line 1547"/>
          <p:cNvSpPr>
            <a:spLocks noChangeShapeType="1"/>
          </p:cNvSpPr>
          <p:nvPr/>
        </p:nvSpPr>
        <p:spPr bwMode="auto">
          <a:xfrm flipH="1" flipV="1">
            <a:off x="8217581" y="3782787"/>
            <a:ext cx="0" cy="230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39" name="Line 1223"/>
          <p:cNvSpPr>
            <a:spLocks noChangeShapeType="1"/>
          </p:cNvSpPr>
          <p:nvPr/>
        </p:nvSpPr>
        <p:spPr bwMode="auto">
          <a:xfrm flipV="1">
            <a:off x="7828648" y="4435929"/>
            <a:ext cx="39800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40" name="Line 1547"/>
          <p:cNvSpPr>
            <a:spLocks noChangeShapeType="1"/>
          </p:cNvSpPr>
          <p:nvPr/>
        </p:nvSpPr>
        <p:spPr bwMode="auto">
          <a:xfrm flipH="1" flipV="1">
            <a:off x="8223250" y="4324804"/>
            <a:ext cx="0" cy="22905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48" name="Rectangle 1055"/>
          <p:cNvSpPr>
            <a:spLocks noChangeArrowheads="1"/>
          </p:cNvSpPr>
          <p:nvPr/>
        </p:nvSpPr>
        <p:spPr bwMode="auto">
          <a:xfrm>
            <a:off x="7632475" y="4307796"/>
            <a:ext cx="441098" cy="27894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Dept.III</a:t>
            </a:r>
            <a:r>
              <a:rPr lang="en-GB" altLang="en-US" sz="300" b="0" dirty="0">
                <a:solidFill>
                  <a:srgbClr val="000000"/>
                </a:solidFill>
              </a:rPr>
              <a:t> – Nuclear Decommissioning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(Karlsruhe)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728" name="Rectangle 1433"/>
          <p:cNvSpPr>
            <a:spLocks noChangeArrowheads="1"/>
          </p:cNvSpPr>
          <p:nvPr/>
        </p:nvSpPr>
        <p:spPr bwMode="auto">
          <a:xfrm rot="16200000">
            <a:off x="8058265" y="2528098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Karlsruhe</a:t>
            </a:r>
          </a:p>
        </p:txBody>
      </p:sp>
      <p:sp>
        <p:nvSpPr>
          <p:cNvPr id="459" name="Rectangle 1055"/>
          <p:cNvSpPr>
            <a:spLocks noChangeArrowheads="1"/>
          </p:cNvSpPr>
          <p:nvPr/>
        </p:nvSpPr>
        <p:spPr bwMode="auto">
          <a:xfrm>
            <a:off x="7580319" y="2724832"/>
            <a:ext cx="530679" cy="192768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2. Standards for Nuclear Safety, Security &amp; Safeguard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461" name="Rectangle 1433"/>
          <p:cNvSpPr>
            <a:spLocks noChangeArrowheads="1"/>
          </p:cNvSpPr>
          <p:nvPr/>
        </p:nvSpPr>
        <p:spPr bwMode="auto">
          <a:xfrm rot="16200000">
            <a:off x="8059397" y="2788902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Geel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564" name="Rectangle 1055"/>
          <p:cNvSpPr>
            <a:spLocks noChangeArrowheads="1"/>
          </p:cNvSpPr>
          <p:nvPr/>
        </p:nvSpPr>
        <p:spPr bwMode="auto">
          <a:xfrm>
            <a:off x="3475493" y="5066393"/>
            <a:ext cx="530679" cy="192768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7. Knowledge  for Growth, Finance &amp; Innovation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482" name="Rectangle 1433"/>
          <p:cNvSpPr>
            <a:spLocks noChangeArrowheads="1"/>
          </p:cNvSpPr>
          <p:nvPr/>
        </p:nvSpPr>
        <p:spPr bwMode="auto">
          <a:xfrm rot="16200000">
            <a:off x="3959112" y="5133866"/>
            <a:ext cx="192768" cy="62366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1247" name="Line 1547"/>
          <p:cNvSpPr>
            <a:spLocks noChangeShapeType="1"/>
          </p:cNvSpPr>
          <p:nvPr/>
        </p:nvSpPr>
        <p:spPr bwMode="auto">
          <a:xfrm flipV="1">
            <a:off x="4542517" y="5211535"/>
            <a:ext cx="2268" cy="85498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90" name="Rectangle 1433"/>
          <p:cNvSpPr>
            <a:spLocks noChangeArrowheads="1"/>
          </p:cNvSpPr>
          <p:nvPr/>
        </p:nvSpPr>
        <p:spPr bwMode="auto">
          <a:xfrm rot="16200000">
            <a:off x="7273585" y="6107911"/>
            <a:ext cx="192768" cy="62366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Geel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1249" name="Line 1547"/>
          <p:cNvSpPr>
            <a:spLocks noChangeShapeType="1"/>
          </p:cNvSpPr>
          <p:nvPr/>
        </p:nvSpPr>
        <p:spPr bwMode="auto">
          <a:xfrm flipV="1">
            <a:off x="7054170" y="5204733"/>
            <a:ext cx="0" cy="91848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50" name="Line 1547"/>
          <p:cNvSpPr>
            <a:spLocks noChangeShapeType="1"/>
          </p:cNvSpPr>
          <p:nvPr/>
        </p:nvSpPr>
        <p:spPr bwMode="auto">
          <a:xfrm flipV="1">
            <a:off x="7855857" y="4878171"/>
            <a:ext cx="0" cy="1266599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51" name="Line 1296"/>
          <p:cNvSpPr>
            <a:spLocks noChangeShapeType="1"/>
          </p:cNvSpPr>
          <p:nvPr/>
        </p:nvSpPr>
        <p:spPr bwMode="auto">
          <a:xfrm>
            <a:off x="1537607" y="6559788"/>
            <a:ext cx="4860018" cy="566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54" name="Rectangle 1564"/>
          <p:cNvSpPr>
            <a:spLocks noChangeArrowheads="1"/>
          </p:cNvSpPr>
          <p:nvPr/>
        </p:nvSpPr>
        <p:spPr bwMode="auto">
          <a:xfrm>
            <a:off x="1766667" y="6457725"/>
            <a:ext cx="530679" cy="192768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1. Human Resources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</a:p>
        </p:txBody>
      </p:sp>
      <p:sp>
        <p:nvSpPr>
          <p:cNvPr id="658" name="Rectangle 1564"/>
          <p:cNvSpPr>
            <a:spLocks noChangeArrowheads="1"/>
          </p:cNvSpPr>
          <p:nvPr/>
        </p:nvSpPr>
        <p:spPr bwMode="auto">
          <a:xfrm>
            <a:off x="3435808" y="6455457"/>
            <a:ext cx="531813" cy="192768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3. Finance &amp; Procurement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</a:p>
        </p:txBody>
      </p:sp>
      <p:sp>
        <p:nvSpPr>
          <p:cNvPr id="662" name="Rectangle 1564"/>
          <p:cNvSpPr>
            <a:spLocks noChangeArrowheads="1"/>
          </p:cNvSpPr>
          <p:nvPr/>
        </p:nvSpPr>
        <p:spPr bwMode="auto">
          <a:xfrm>
            <a:off x="5957667" y="6463393"/>
            <a:ext cx="530679" cy="192768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6. ICT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</a:p>
        </p:txBody>
      </p:sp>
      <p:sp>
        <p:nvSpPr>
          <p:cNvPr id="666" name="Rectangle 1564"/>
          <p:cNvSpPr>
            <a:spLocks noChangeArrowheads="1"/>
          </p:cNvSpPr>
          <p:nvPr/>
        </p:nvSpPr>
        <p:spPr bwMode="auto">
          <a:xfrm>
            <a:off x="2606903" y="6455457"/>
            <a:ext cx="531812" cy="192768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2. Budget &amp; Accounting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</a:p>
        </p:txBody>
      </p:sp>
      <p:sp>
        <p:nvSpPr>
          <p:cNvPr id="775" name="Rectangle 1565"/>
          <p:cNvSpPr>
            <a:spLocks noChangeArrowheads="1"/>
          </p:cNvSpPr>
          <p:nvPr/>
        </p:nvSpPr>
        <p:spPr bwMode="auto">
          <a:xfrm rot="16200000">
            <a:off x="2248015" y="6521795"/>
            <a:ext cx="192768" cy="62366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776" name="Rectangle 1433"/>
          <p:cNvSpPr>
            <a:spLocks noChangeArrowheads="1"/>
          </p:cNvSpPr>
          <p:nvPr/>
        </p:nvSpPr>
        <p:spPr bwMode="auto">
          <a:xfrm rot="16200000">
            <a:off x="2328522" y="6522929"/>
            <a:ext cx="192768" cy="62366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84" name="Rectangle 1565"/>
          <p:cNvSpPr>
            <a:spLocks noChangeArrowheads="1"/>
          </p:cNvSpPr>
          <p:nvPr/>
        </p:nvSpPr>
        <p:spPr bwMode="auto">
          <a:xfrm rot="16200000">
            <a:off x="3091657" y="6520661"/>
            <a:ext cx="192768" cy="62366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785" name="Rectangle 1433"/>
          <p:cNvSpPr>
            <a:spLocks noChangeArrowheads="1"/>
          </p:cNvSpPr>
          <p:nvPr/>
        </p:nvSpPr>
        <p:spPr bwMode="auto">
          <a:xfrm rot="16200000">
            <a:off x="3171032" y="6521795"/>
            <a:ext cx="192768" cy="62366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91" name="Rectangle 1565"/>
          <p:cNvSpPr>
            <a:spLocks noChangeArrowheads="1"/>
          </p:cNvSpPr>
          <p:nvPr/>
        </p:nvSpPr>
        <p:spPr bwMode="auto">
          <a:xfrm rot="16200000">
            <a:off x="3919425" y="6521795"/>
            <a:ext cx="192768" cy="62366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792" name="Rectangle 1433"/>
          <p:cNvSpPr>
            <a:spLocks noChangeArrowheads="1"/>
          </p:cNvSpPr>
          <p:nvPr/>
        </p:nvSpPr>
        <p:spPr bwMode="auto">
          <a:xfrm rot="16200000">
            <a:off x="3998800" y="6522929"/>
            <a:ext cx="192768" cy="62366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670" name="Rectangle 1564"/>
          <p:cNvSpPr>
            <a:spLocks noChangeArrowheads="1"/>
          </p:cNvSpPr>
          <p:nvPr/>
        </p:nvSpPr>
        <p:spPr bwMode="auto">
          <a:xfrm>
            <a:off x="4273778" y="6455457"/>
            <a:ext cx="531812" cy="192768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4.Infrastructure Development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</a:p>
        </p:txBody>
      </p:sp>
      <p:sp>
        <p:nvSpPr>
          <p:cNvPr id="803" name="Rectangle 1565"/>
          <p:cNvSpPr>
            <a:spLocks noChangeArrowheads="1"/>
          </p:cNvSpPr>
          <p:nvPr/>
        </p:nvSpPr>
        <p:spPr bwMode="auto">
          <a:xfrm rot="16200000">
            <a:off x="4756265" y="6521795"/>
            <a:ext cx="192768" cy="62366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500" name="Rectangle 1564"/>
          <p:cNvSpPr>
            <a:spLocks noChangeArrowheads="1"/>
          </p:cNvSpPr>
          <p:nvPr/>
        </p:nvSpPr>
        <p:spPr bwMode="auto">
          <a:xfrm>
            <a:off x="5111756" y="6453188"/>
            <a:ext cx="534081" cy="192768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5. Safety &amp; Security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</a:p>
        </p:txBody>
      </p:sp>
      <p:sp>
        <p:nvSpPr>
          <p:cNvPr id="674" name="Rectangle 1564"/>
          <p:cNvSpPr>
            <a:spLocks noChangeArrowheads="1"/>
          </p:cNvSpPr>
          <p:nvPr/>
        </p:nvSpPr>
        <p:spPr bwMode="auto">
          <a:xfrm>
            <a:off x="6788837" y="6042707"/>
            <a:ext cx="530679" cy="192768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11. Resource Management  </a:t>
            </a:r>
            <a:r>
              <a:rPr lang="en-GB" altLang="en-US" sz="300" b="0" dirty="0" err="1">
                <a:solidFill>
                  <a:srgbClr val="000000"/>
                </a:solidFill>
              </a:rPr>
              <a:t>Geel</a:t>
            </a:r>
            <a:endParaRPr lang="en-GB" altLang="en-US" sz="300" b="0" dirty="0">
              <a:solidFill>
                <a:srgbClr val="000000"/>
              </a:solidFill>
            </a:endParaRP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</a:p>
        </p:txBody>
      </p:sp>
      <p:sp>
        <p:nvSpPr>
          <p:cNvPr id="676" name="Rectangle 1564"/>
          <p:cNvSpPr>
            <a:spLocks noChangeArrowheads="1"/>
          </p:cNvSpPr>
          <p:nvPr/>
        </p:nvSpPr>
        <p:spPr bwMode="auto">
          <a:xfrm>
            <a:off x="7598462" y="6042707"/>
            <a:ext cx="530679" cy="192768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12. Resource Management Karlsruhe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</a:p>
        </p:txBody>
      </p:sp>
      <p:sp>
        <p:nvSpPr>
          <p:cNvPr id="574" name="Rectangle 1433"/>
          <p:cNvSpPr>
            <a:spLocks noChangeArrowheads="1"/>
          </p:cNvSpPr>
          <p:nvPr/>
        </p:nvSpPr>
        <p:spPr bwMode="auto">
          <a:xfrm rot="16200000">
            <a:off x="7325747" y="5131598"/>
            <a:ext cx="192768" cy="62366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Geel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685" name="Rectangle 1433"/>
          <p:cNvSpPr>
            <a:spLocks noChangeArrowheads="1"/>
          </p:cNvSpPr>
          <p:nvPr/>
        </p:nvSpPr>
        <p:spPr bwMode="auto">
          <a:xfrm rot="16200000">
            <a:off x="7245237" y="5130465"/>
            <a:ext cx="192768" cy="62366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577" name="Rectangle 1055"/>
          <p:cNvSpPr>
            <a:spLocks noChangeArrowheads="1"/>
          </p:cNvSpPr>
          <p:nvPr/>
        </p:nvSpPr>
        <p:spPr bwMode="auto">
          <a:xfrm>
            <a:off x="7606398" y="5065260"/>
            <a:ext cx="531813" cy="192768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10. Knowledge For Nuclear Safety, Security &amp; Safeguards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688" name="Rectangle 1433"/>
          <p:cNvSpPr>
            <a:spLocks noChangeArrowheads="1"/>
          </p:cNvSpPr>
          <p:nvPr/>
        </p:nvSpPr>
        <p:spPr bwMode="auto">
          <a:xfrm rot="16200000">
            <a:off x="8088880" y="5128197"/>
            <a:ext cx="192768" cy="62366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Karlsruhe</a:t>
            </a:r>
          </a:p>
        </p:txBody>
      </p:sp>
      <p:sp>
        <p:nvSpPr>
          <p:cNvPr id="502" name="Rectangle 1433"/>
          <p:cNvSpPr>
            <a:spLocks noChangeArrowheads="1"/>
          </p:cNvSpPr>
          <p:nvPr/>
        </p:nvSpPr>
        <p:spPr bwMode="auto">
          <a:xfrm rot="16200000">
            <a:off x="8167122" y="5127062"/>
            <a:ext cx="192768" cy="62366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Petten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668" name="Rectangle 1564"/>
          <p:cNvSpPr>
            <a:spLocks noChangeArrowheads="1"/>
          </p:cNvSpPr>
          <p:nvPr/>
        </p:nvSpPr>
        <p:spPr bwMode="auto">
          <a:xfrm>
            <a:off x="4273781" y="6043840"/>
            <a:ext cx="530679" cy="192768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8. Resource Management </a:t>
            </a:r>
            <a:r>
              <a:rPr lang="en-GB" altLang="en-US" sz="300" b="0" dirty="0" err="1">
                <a:solidFill>
                  <a:srgbClr val="000000"/>
                </a:solidFill>
              </a:rPr>
              <a:t>Petten</a:t>
            </a:r>
            <a:endParaRPr lang="en-GB" altLang="en-US" sz="300" b="0" dirty="0">
              <a:solidFill>
                <a:srgbClr val="000000"/>
              </a:solidFill>
            </a:endParaRP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</a:p>
        </p:txBody>
      </p:sp>
      <p:sp>
        <p:nvSpPr>
          <p:cNvPr id="656" name="Rectangle 1564"/>
          <p:cNvSpPr>
            <a:spLocks noChangeArrowheads="1"/>
          </p:cNvSpPr>
          <p:nvPr/>
        </p:nvSpPr>
        <p:spPr bwMode="auto">
          <a:xfrm>
            <a:off x="3440343" y="6043840"/>
            <a:ext cx="531813" cy="192768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7. Resource Management Seville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</a:p>
        </p:txBody>
      </p:sp>
      <p:sp>
        <p:nvSpPr>
          <p:cNvPr id="682" name="Rectangle 1433"/>
          <p:cNvSpPr>
            <a:spLocks noChangeArrowheads="1"/>
          </p:cNvSpPr>
          <p:nvPr/>
        </p:nvSpPr>
        <p:spPr bwMode="auto">
          <a:xfrm rot="16200000">
            <a:off x="4756265" y="6112447"/>
            <a:ext cx="192768" cy="62366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Petten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680" name="Rectangle 1433"/>
          <p:cNvSpPr>
            <a:spLocks noChangeArrowheads="1"/>
          </p:cNvSpPr>
          <p:nvPr/>
        </p:nvSpPr>
        <p:spPr bwMode="auto">
          <a:xfrm rot="16200000">
            <a:off x="3926228" y="6109045"/>
            <a:ext cx="192768" cy="62366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Seville</a:t>
            </a:r>
          </a:p>
        </p:txBody>
      </p:sp>
      <p:sp>
        <p:nvSpPr>
          <p:cNvPr id="569" name="Rectangle 1055"/>
          <p:cNvSpPr>
            <a:spLocks noChangeArrowheads="1"/>
          </p:cNvSpPr>
          <p:nvPr/>
        </p:nvSpPr>
        <p:spPr bwMode="auto">
          <a:xfrm>
            <a:off x="4272645" y="5067527"/>
            <a:ext cx="530679" cy="192768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7. Knowledge  for Energy Union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575" name="Rectangle 1055"/>
          <p:cNvSpPr>
            <a:spLocks noChangeArrowheads="1"/>
          </p:cNvSpPr>
          <p:nvPr/>
        </p:nvSpPr>
        <p:spPr bwMode="auto">
          <a:xfrm>
            <a:off x="6758216" y="5065260"/>
            <a:ext cx="530679" cy="192768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7. Knowledge for Consumer Health &amp; Safety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1278" name="Line 1547"/>
          <p:cNvSpPr>
            <a:spLocks noChangeShapeType="1"/>
          </p:cNvSpPr>
          <p:nvPr/>
        </p:nvSpPr>
        <p:spPr bwMode="auto">
          <a:xfrm flipH="1" flipV="1">
            <a:off x="1542143" y="6144767"/>
            <a:ext cx="0" cy="4206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18" name="Rectangle 1565"/>
          <p:cNvSpPr>
            <a:spLocks noChangeArrowheads="1"/>
          </p:cNvSpPr>
          <p:nvPr/>
        </p:nvSpPr>
        <p:spPr bwMode="auto">
          <a:xfrm rot="16200000">
            <a:off x="5596505" y="6521795"/>
            <a:ext cx="192768" cy="62366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1280" name="Line 1547"/>
          <p:cNvSpPr>
            <a:spLocks noChangeShapeType="1"/>
          </p:cNvSpPr>
          <p:nvPr/>
        </p:nvSpPr>
        <p:spPr bwMode="auto">
          <a:xfrm flipH="1" flipV="1">
            <a:off x="5809119" y="5459876"/>
            <a:ext cx="1134" cy="435429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81" name="Line 1547"/>
          <p:cNvSpPr>
            <a:spLocks noChangeShapeType="1"/>
          </p:cNvSpPr>
          <p:nvPr/>
        </p:nvSpPr>
        <p:spPr bwMode="auto">
          <a:xfrm flipV="1">
            <a:off x="6227536" y="5211545"/>
            <a:ext cx="5670" cy="24152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82" name="Line 1547"/>
          <p:cNvSpPr>
            <a:spLocks noChangeShapeType="1"/>
          </p:cNvSpPr>
          <p:nvPr/>
        </p:nvSpPr>
        <p:spPr bwMode="auto">
          <a:xfrm flipH="1" flipV="1">
            <a:off x="5385027" y="5099277"/>
            <a:ext cx="2268" cy="353786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83" name="Line 1223"/>
          <p:cNvSpPr>
            <a:spLocks noChangeShapeType="1"/>
          </p:cNvSpPr>
          <p:nvPr/>
        </p:nvSpPr>
        <p:spPr bwMode="auto">
          <a:xfrm>
            <a:off x="5387301" y="5453063"/>
            <a:ext cx="848179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73" name="Rectangle 1055"/>
          <p:cNvSpPr>
            <a:spLocks noChangeArrowheads="1"/>
          </p:cNvSpPr>
          <p:nvPr/>
        </p:nvSpPr>
        <p:spPr bwMode="auto">
          <a:xfrm>
            <a:off x="5958797" y="5062992"/>
            <a:ext cx="530679" cy="192768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7.  Knowledge For Security and Migration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571" name="Rectangle 1055"/>
          <p:cNvSpPr>
            <a:spLocks noChangeArrowheads="1"/>
          </p:cNvSpPr>
          <p:nvPr/>
        </p:nvSpPr>
        <p:spPr bwMode="auto">
          <a:xfrm>
            <a:off x="5108350" y="5065260"/>
            <a:ext cx="531812" cy="192768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6. Knowledge for Sustainable Development &amp; Food Security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1286" name="Line 1547"/>
          <p:cNvSpPr>
            <a:spLocks noChangeShapeType="1"/>
          </p:cNvSpPr>
          <p:nvPr/>
        </p:nvSpPr>
        <p:spPr bwMode="auto">
          <a:xfrm flipV="1">
            <a:off x="5374824" y="5210402"/>
            <a:ext cx="6804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87" name="Line 1223"/>
          <p:cNvSpPr>
            <a:spLocks noChangeShapeType="1"/>
          </p:cNvSpPr>
          <p:nvPr/>
        </p:nvSpPr>
        <p:spPr bwMode="auto">
          <a:xfrm>
            <a:off x="5387301" y="5900964"/>
            <a:ext cx="848179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88" name="Line 1547"/>
          <p:cNvSpPr>
            <a:spLocks noChangeShapeType="1"/>
          </p:cNvSpPr>
          <p:nvPr/>
        </p:nvSpPr>
        <p:spPr bwMode="auto">
          <a:xfrm flipH="1" flipV="1">
            <a:off x="5388433" y="5900975"/>
            <a:ext cx="1134" cy="18029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89" name="Line 1547"/>
          <p:cNvSpPr>
            <a:spLocks noChangeShapeType="1"/>
          </p:cNvSpPr>
          <p:nvPr/>
        </p:nvSpPr>
        <p:spPr bwMode="auto">
          <a:xfrm flipH="1" flipV="1">
            <a:off x="6232072" y="5900975"/>
            <a:ext cx="1134" cy="18029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68" name="Rectangle 1433"/>
          <p:cNvSpPr>
            <a:spLocks noChangeArrowheads="1"/>
          </p:cNvSpPr>
          <p:nvPr/>
        </p:nvSpPr>
        <p:spPr bwMode="auto">
          <a:xfrm rot="16200000">
            <a:off x="4756265" y="5133866"/>
            <a:ext cx="192768" cy="62366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681" name="Rectangle 1433"/>
          <p:cNvSpPr>
            <a:spLocks noChangeArrowheads="1"/>
          </p:cNvSpPr>
          <p:nvPr/>
        </p:nvSpPr>
        <p:spPr bwMode="auto">
          <a:xfrm rot="16200000">
            <a:off x="4836772" y="5133866"/>
            <a:ext cx="192768" cy="62366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Petten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572" name="Rectangle 1433"/>
          <p:cNvSpPr>
            <a:spLocks noChangeArrowheads="1"/>
          </p:cNvSpPr>
          <p:nvPr/>
        </p:nvSpPr>
        <p:spPr bwMode="auto">
          <a:xfrm rot="16200000">
            <a:off x="6530862" y="5128197"/>
            <a:ext cx="192768" cy="62366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687" name="Rectangle 1433"/>
          <p:cNvSpPr>
            <a:spLocks noChangeArrowheads="1"/>
          </p:cNvSpPr>
          <p:nvPr/>
        </p:nvSpPr>
        <p:spPr bwMode="auto">
          <a:xfrm rot="16200000">
            <a:off x="6446952" y="5128197"/>
            <a:ext cx="192768" cy="62366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683" name="Rectangle 1433"/>
          <p:cNvSpPr>
            <a:spLocks noChangeArrowheads="1"/>
          </p:cNvSpPr>
          <p:nvPr/>
        </p:nvSpPr>
        <p:spPr bwMode="auto">
          <a:xfrm rot="16200000">
            <a:off x="5591970" y="5131598"/>
            <a:ext cx="192768" cy="62366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768" name="Rectangle 1433"/>
          <p:cNvSpPr>
            <a:spLocks noChangeArrowheads="1"/>
          </p:cNvSpPr>
          <p:nvPr/>
        </p:nvSpPr>
        <p:spPr bwMode="auto">
          <a:xfrm rot="16200000">
            <a:off x="6441282" y="6112447"/>
            <a:ext cx="192768" cy="62366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678" name="Rectangle 1564"/>
          <p:cNvSpPr>
            <a:spLocks noChangeArrowheads="1"/>
          </p:cNvSpPr>
          <p:nvPr/>
        </p:nvSpPr>
        <p:spPr bwMode="auto">
          <a:xfrm>
            <a:off x="5107220" y="6048375"/>
            <a:ext cx="534081" cy="192768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9. Logistics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…………………</a:t>
            </a:r>
          </a:p>
        </p:txBody>
      </p:sp>
      <p:sp>
        <p:nvSpPr>
          <p:cNvPr id="765" name="Rectangle 1564"/>
          <p:cNvSpPr>
            <a:spLocks noChangeArrowheads="1"/>
          </p:cNvSpPr>
          <p:nvPr/>
        </p:nvSpPr>
        <p:spPr bwMode="auto">
          <a:xfrm>
            <a:off x="5955399" y="6046107"/>
            <a:ext cx="530679" cy="192768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10. Maintenance &amp; Utilities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</a:p>
        </p:txBody>
      </p:sp>
      <p:sp>
        <p:nvSpPr>
          <p:cNvPr id="767" name="Rectangle 1433"/>
          <p:cNvSpPr>
            <a:spLocks noChangeArrowheads="1"/>
          </p:cNvSpPr>
          <p:nvPr/>
        </p:nvSpPr>
        <p:spPr bwMode="auto">
          <a:xfrm rot="16200000">
            <a:off x="5596505" y="6115848"/>
            <a:ext cx="192768" cy="62366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534" name="Rectangle 1055"/>
          <p:cNvSpPr>
            <a:spLocks noChangeArrowheads="1"/>
          </p:cNvSpPr>
          <p:nvPr/>
        </p:nvSpPr>
        <p:spPr bwMode="auto">
          <a:xfrm>
            <a:off x="5194537" y="2467438"/>
            <a:ext cx="374194" cy="191635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Adviser</a:t>
            </a:r>
          </a:p>
          <a:p>
            <a:pPr algn="ctr" eaLnBrk="0" hangingPunct="0">
              <a:defRPr/>
            </a:pPr>
            <a:endParaRPr lang="en-GB" altLang="en-US" sz="300" b="0" dirty="0">
              <a:solidFill>
                <a:srgbClr val="000000"/>
              </a:solidFill>
            </a:endParaRP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Peter PÄRT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535" name="Rectangle 1433"/>
          <p:cNvSpPr>
            <a:spLocks noChangeArrowheads="1"/>
          </p:cNvSpPr>
          <p:nvPr/>
        </p:nvSpPr>
        <p:spPr bwMode="auto">
          <a:xfrm rot="16200000">
            <a:off x="5520547" y="2532634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Ispra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1301" name="Line 1334"/>
          <p:cNvSpPr>
            <a:spLocks noChangeShapeType="1"/>
          </p:cNvSpPr>
          <p:nvPr/>
        </p:nvSpPr>
        <p:spPr bwMode="auto">
          <a:xfrm flipV="1">
            <a:off x="7855857" y="2066028"/>
            <a:ext cx="0" cy="21317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lIns="65290" tIns="32645" rIns="65290" bIns="32645"/>
          <a:lstStyle/>
          <a:p>
            <a:pPr algn="ctr" eaLnBrk="0" hangingPunct="0"/>
            <a:endParaRPr lang="it-IT" sz="400" b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6" name="Rectangle 957"/>
          <p:cNvSpPr>
            <a:spLocks noChangeArrowheads="1"/>
          </p:cNvSpPr>
          <p:nvPr/>
        </p:nvSpPr>
        <p:spPr bwMode="auto">
          <a:xfrm>
            <a:off x="7480937" y="2117122"/>
            <a:ext cx="747845" cy="257401"/>
          </a:xfrm>
          <a:prstGeom prst="rect">
            <a:avLst/>
          </a:prstGeom>
          <a:solidFill>
            <a:srgbClr val="FBE85B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dirty="0" smtClean="0">
                <a:solidFill>
                  <a:srgbClr val="000000"/>
                </a:solidFill>
              </a:rPr>
              <a:t>G. Nuclear Safety &amp; Security</a:t>
            </a:r>
            <a:br>
              <a:rPr lang="en-GB" altLang="en-US" dirty="0" smtClean="0">
                <a:solidFill>
                  <a:srgbClr val="000000"/>
                </a:solidFill>
              </a:rPr>
            </a:br>
            <a:r>
              <a:rPr lang="en-GB" altLang="en-US" dirty="0" smtClean="0">
                <a:solidFill>
                  <a:srgbClr val="000000"/>
                </a:solidFill>
              </a:rPr>
              <a:t>(Karlsruhe)</a:t>
            </a:r>
          </a:p>
          <a:p>
            <a:pPr algn="ctr" eaLnBrk="0" hangingPunct="0">
              <a:defRPr/>
            </a:pPr>
            <a:r>
              <a:rPr lang="en-GB" altLang="en-US" b="0" dirty="0" smtClean="0">
                <a:solidFill>
                  <a:srgbClr val="000000"/>
                </a:solidFill>
              </a:rPr>
              <a:t>……………..</a:t>
            </a:r>
            <a:endParaRPr lang="en-GB" altLang="en-US" b="0" dirty="0">
              <a:solidFill>
                <a:srgbClr val="000000"/>
              </a:solidFill>
            </a:endParaRPr>
          </a:p>
        </p:txBody>
      </p:sp>
      <p:sp>
        <p:nvSpPr>
          <p:cNvPr id="689" name="Rectangle 1433"/>
          <p:cNvSpPr>
            <a:spLocks noChangeArrowheads="1"/>
          </p:cNvSpPr>
          <p:nvPr/>
        </p:nvSpPr>
        <p:spPr bwMode="auto">
          <a:xfrm rot="16200000">
            <a:off x="8080942" y="6103375"/>
            <a:ext cx="192768" cy="62366"/>
          </a:xfrm>
          <a:prstGeom prst="rect">
            <a:avLst/>
          </a:prstGeom>
          <a:solidFill>
            <a:srgbClr val="CBFF9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Karlsruhe</a:t>
            </a:r>
          </a:p>
        </p:txBody>
      </p:sp>
      <p:sp>
        <p:nvSpPr>
          <p:cNvPr id="545" name="Rectangle 1055"/>
          <p:cNvSpPr>
            <a:spLocks noChangeArrowheads="1"/>
          </p:cNvSpPr>
          <p:nvPr/>
        </p:nvSpPr>
        <p:spPr bwMode="auto">
          <a:xfrm>
            <a:off x="1272273" y="5060732"/>
            <a:ext cx="531813" cy="198437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1 Geographic Coordination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……………….</a:t>
            </a:r>
          </a:p>
        </p:txBody>
      </p:sp>
      <p:sp>
        <p:nvSpPr>
          <p:cNvPr id="546" name="Rectangle 1055"/>
          <p:cNvSpPr>
            <a:spLocks noChangeArrowheads="1"/>
          </p:cNvSpPr>
          <p:nvPr/>
        </p:nvSpPr>
        <p:spPr bwMode="auto">
          <a:xfrm>
            <a:off x="1272270" y="5475742"/>
            <a:ext cx="530679" cy="192768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1. Modelling, Indicators &amp; Impact Evaluation</a:t>
            </a:r>
          </a:p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……………..</a:t>
            </a:r>
            <a:endParaRPr lang="en-GB" altLang="en-US" sz="300" b="0" baseline="30000" dirty="0">
              <a:solidFill>
                <a:srgbClr val="000000"/>
              </a:solidFill>
            </a:endParaRPr>
          </a:p>
        </p:txBody>
      </p:sp>
      <p:sp>
        <p:nvSpPr>
          <p:cNvPr id="600" name="Rectangle 1433"/>
          <p:cNvSpPr>
            <a:spLocks noChangeArrowheads="1"/>
          </p:cNvSpPr>
          <p:nvPr/>
        </p:nvSpPr>
        <p:spPr bwMode="auto">
          <a:xfrm rot="16200000">
            <a:off x="3506675" y="5545482"/>
            <a:ext cx="192768" cy="62366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553" name="Rectangle 1440"/>
          <p:cNvSpPr>
            <a:spLocks noChangeArrowheads="1"/>
          </p:cNvSpPr>
          <p:nvPr/>
        </p:nvSpPr>
        <p:spPr bwMode="auto">
          <a:xfrm rot="16200000">
            <a:off x="774985" y="1285312"/>
            <a:ext cx="192768" cy="62366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554" name="Rectangle 1440"/>
          <p:cNvSpPr>
            <a:spLocks noChangeArrowheads="1"/>
          </p:cNvSpPr>
          <p:nvPr/>
        </p:nvSpPr>
        <p:spPr bwMode="auto">
          <a:xfrm rot="16200000">
            <a:off x="776118" y="1530241"/>
            <a:ext cx="192768" cy="62366"/>
          </a:xfrm>
          <a:prstGeom prst="rect">
            <a:avLst/>
          </a:prstGeom>
          <a:solidFill>
            <a:srgbClr val="E1F0FF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>
                <a:solidFill>
                  <a:srgbClr val="000000"/>
                </a:solidFill>
              </a:rPr>
              <a:t>Brussels</a:t>
            </a:r>
          </a:p>
        </p:txBody>
      </p:sp>
      <p:sp>
        <p:nvSpPr>
          <p:cNvPr id="494" name="Rectangle 1433"/>
          <p:cNvSpPr>
            <a:spLocks noChangeArrowheads="1"/>
          </p:cNvSpPr>
          <p:nvPr/>
        </p:nvSpPr>
        <p:spPr bwMode="auto">
          <a:xfrm rot="16200000">
            <a:off x="7320077" y="3307107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Geel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495" name="Rectangle 1433"/>
          <p:cNvSpPr>
            <a:spLocks noChangeArrowheads="1"/>
          </p:cNvSpPr>
          <p:nvPr/>
        </p:nvSpPr>
        <p:spPr bwMode="auto">
          <a:xfrm rot="16200000">
            <a:off x="7324612" y="3572447"/>
            <a:ext cx="192768" cy="62366"/>
          </a:xfrm>
          <a:prstGeom prst="rect">
            <a:avLst/>
          </a:prstGeom>
          <a:solidFill>
            <a:srgbClr val="FDF4A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en-GB" altLang="en-US" sz="300" b="0" dirty="0" err="1">
                <a:solidFill>
                  <a:srgbClr val="000000"/>
                </a:solidFill>
              </a:rPr>
              <a:t>Geel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  <p:sp>
        <p:nvSpPr>
          <p:cNvPr id="279" name="Rectangle 1433"/>
          <p:cNvSpPr>
            <a:spLocks noChangeArrowheads="1"/>
          </p:cNvSpPr>
          <p:nvPr/>
        </p:nvSpPr>
        <p:spPr bwMode="auto">
          <a:xfrm rot="16200000">
            <a:off x="4038850" y="5132406"/>
            <a:ext cx="192768" cy="62366"/>
          </a:xfrm>
          <a:prstGeom prst="rect">
            <a:avLst/>
          </a:prstGeom>
          <a:solidFill>
            <a:srgbClr val="FFE2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/>
          <a:lstStyle>
            <a:lvl1pPr defTabSz="1222375">
              <a:defRPr sz="5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1222375">
              <a:defRPr sz="5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1222375">
              <a:defRPr sz="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defTabSz="1222375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hangingPunct="0">
              <a:defRPr/>
            </a:pPr>
            <a:r>
              <a:rPr lang="fr-BE" altLang="en-US" sz="300" b="0" dirty="0" err="1">
                <a:solidFill>
                  <a:srgbClr val="000000"/>
                </a:solidFill>
              </a:rPr>
              <a:t>Seville</a:t>
            </a:r>
            <a:endParaRPr lang="en-GB" altLang="en-US" sz="300" b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0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1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9" dur="5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500" fill="hold"/>
                                        <p:tgtEl>
                                          <p:spTgt spid="8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8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8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1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1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6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1" dur="5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9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1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6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1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4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6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1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6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9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1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4" dur="500" fill="hold"/>
                                        <p:tgtEl>
                                          <p:spTgt spid="1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500" fill="hold"/>
                                        <p:tgtEl>
                                          <p:spTgt spid="1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6" dur="500"/>
                                        <p:tgtEl>
                                          <p:spTgt spid="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9" dur="500" fill="hold"/>
                                        <p:tgtEl>
                                          <p:spTgt spid="1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500" fill="hold"/>
                                        <p:tgtEl>
                                          <p:spTgt spid="1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1" dur="500"/>
                                        <p:tgtEl>
                                          <p:spTgt spid="1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4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6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9" dur="500" fill="hold"/>
                                        <p:tgtEl>
                                          <p:spTgt spid="1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" dur="500" fill="hold"/>
                                        <p:tgtEl>
                                          <p:spTgt spid="1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1" dur="500"/>
                                        <p:tgtEl>
                                          <p:spTgt spid="1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4" dur="500" fill="hold"/>
                                        <p:tgtEl>
                                          <p:spTgt spid="1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500" fill="hold"/>
                                        <p:tgtEl>
                                          <p:spTgt spid="1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6" dur="500"/>
                                        <p:tgtEl>
                                          <p:spTgt spid="1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50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50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1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4" dur="500" fill="hold"/>
                                        <p:tgtEl>
                                          <p:spTgt spid="1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500" fill="hold"/>
                                        <p:tgtEl>
                                          <p:spTgt spid="1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6" dur="500"/>
                                        <p:tgtEl>
                                          <p:spTgt spid="1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9" dur="5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5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1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4" dur="5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5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6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" dur="500" fill="hold"/>
                                        <p:tgtEl>
                                          <p:spTgt spid="1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500" fill="hold"/>
                                        <p:tgtEl>
                                          <p:spTgt spid="1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1" dur="500"/>
                                        <p:tgtEl>
                                          <p:spTgt spid="1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4" dur="500" fill="hold"/>
                                        <p:tgtEl>
                                          <p:spTgt spid="1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" dur="500" fill="hold"/>
                                        <p:tgtEl>
                                          <p:spTgt spid="1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6" dur="500"/>
                                        <p:tgtEl>
                                          <p:spTgt spid="1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9" dur="5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5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1" dur="5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4" dur="5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5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6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9" dur="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1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4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6" dur="5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9" dur="500" fill="hold"/>
                                        <p:tgtEl>
                                          <p:spTgt spid="1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500" fill="hold"/>
                                        <p:tgtEl>
                                          <p:spTgt spid="1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1" dur="500"/>
                                        <p:tgtEl>
                                          <p:spTgt spid="1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4" dur="500" fill="hold"/>
                                        <p:tgtEl>
                                          <p:spTgt spid="1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" dur="500" fill="hold"/>
                                        <p:tgtEl>
                                          <p:spTgt spid="1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6" dur="500"/>
                                        <p:tgtEl>
                                          <p:spTgt spid="1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9" dur="500" fill="hold"/>
                                        <p:tgtEl>
                                          <p:spTgt spid="1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500" fill="hold"/>
                                        <p:tgtEl>
                                          <p:spTgt spid="1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1" dur="500"/>
                                        <p:tgtEl>
                                          <p:spTgt spid="1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9" dur="500" fill="hold"/>
                                        <p:tgtEl>
                                          <p:spTgt spid="1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500" fill="hold"/>
                                        <p:tgtEl>
                                          <p:spTgt spid="1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1" dur="500"/>
                                        <p:tgtEl>
                                          <p:spTgt spid="1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4" dur="50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50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6" dur="500"/>
                                        <p:tgtEl>
                                          <p:spTgt spid="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500" fill="hold"/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500" fill="hold"/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1" dur="5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4" dur="5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5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6" dur="500"/>
                                        <p:tgtEl>
                                          <p:spTgt spid="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9" dur="5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5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1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4" dur="5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5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6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9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1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4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6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9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5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1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4" dur="5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5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6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9" dur="500" fill="hold"/>
                                        <p:tgtEl>
                                          <p:spTgt spid="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0" dur="500" fill="hold"/>
                                        <p:tgtEl>
                                          <p:spTgt spid="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1" dur="500"/>
                                        <p:tgtEl>
                                          <p:spTgt spid="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4" dur="50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50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6" dur="500"/>
                                        <p:tgtEl>
                                          <p:spTgt spid="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9" dur="500" fill="hold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500" fill="hold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1" dur="500"/>
                                        <p:tgtEl>
                                          <p:spTgt spid="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4" dur="5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" dur="5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6" dur="5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9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1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4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6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9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1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4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5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6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9" dur="500" fill="hold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" dur="500" fill="hold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1" dur="500"/>
                                        <p:tgtEl>
                                          <p:spTgt spid="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4" dur="500" fill="hold"/>
                                        <p:tgtEl>
                                          <p:spTgt spid="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500" fill="hold"/>
                                        <p:tgtEl>
                                          <p:spTgt spid="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6" dur="500"/>
                                        <p:tgtEl>
                                          <p:spTgt spid="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9" dur="50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50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1" dur="500"/>
                                        <p:tgtEl>
                                          <p:spTgt spid="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4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6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9" dur="5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0" dur="5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1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4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5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6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9" dur="50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0" dur="50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1" dur="50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4" dur="50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5" dur="50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6" dur="500"/>
                                        <p:tgtEl>
                                          <p:spTgt spid="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9" dur="50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" dur="50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1" dur="500"/>
                                        <p:tgtEl>
                                          <p:spTgt spid="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4" dur="500" fill="hold"/>
                                        <p:tgtEl>
                                          <p:spTgt spid="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500" fill="hold"/>
                                        <p:tgtEl>
                                          <p:spTgt spid="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6" dur="500"/>
                                        <p:tgtEl>
                                          <p:spTgt spid="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9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0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1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4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5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6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9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1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4" dur="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6" dur="5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9" dur="5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0" dur="5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1" dur="500"/>
                                        <p:tgtEl>
                                          <p:spTgt spid="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4" dur="500" fill="hold"/>
                                        <p:tgtEl>
                                          <p:spTgt spid="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5" dur="500" fill="hold"/>
                                        <p:tgtEl>
                                          <p:spTgt spid="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6" dur="500"/>
                                        <p:tgtEl>
                                          <p:spTgt spid="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9" dur="500" fill="hold"/>
                                        <p:tgtEl>
                                          <p:spTgt spid="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0" dur="500" fill="hold"/>
                                        <p:tgtEl>
                                          <p:spTgt spid="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1" dur="500"/>
                                        <p:tgtEl>
                                          <p:spTgt spid="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4" dur="500" fill="hold"/>
                                        <p:tgtEl>
                                          <p:spTgt spid="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5" dur="500" fill="hold"/>
                                        <p:tgtEl>
                                          <p:spTgt spid="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6" dur="500"/>
                                        <p:tgtEl>
                                          <p:spTgt spid="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9" dur="5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0" dur="5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1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4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5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6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9" dur="5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0" dur="5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1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4" dur="5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5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6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9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0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1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4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5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6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9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0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1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4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5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6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9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0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1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4" dur="500" fill="hold"/>
                                        <p:tgtEl>
                                          <p:spTgt spid="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5" dur="500" fill="hold"/>
                                        <p:tgtEl>
                                          <p:spTgt spid="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6" dur="5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9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0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1" dur="5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4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5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6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9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0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1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4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5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6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9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0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1" dur="5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4" dur="500" fill="hold"/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5" dur="500" fill="hold"/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6" dur="500"/>
                                        <p:tgtEl>
                                          <p:spTgt spid="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9" dur="500" fill="hold"/>
                                        <p:tgtEl>
                                          <p:spTgt spid="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0" dur="500" fill="hold"/>
                                        <p:tgtEl>
                                          <p:spTgt spid="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1" dur="500"/>
                                        <p:tgtEl>
                                          <p:spTgt spid="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4" dur="500" fill="hold"/>
                                        <p:tgtEl>
                                          <p:spTgt spid="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5" dur="500" fill="hold"/>
                                        <p:tgtEl>
                                          <p:spTgt spid="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6" dur="500"/>
                                        <p:tgtEl>
                                          <p:spTgt spid="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9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0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1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4" dur="500" fill="hold"/>
                                        <p:tgtEl>
                                          <p:spTgt spid="1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5" dur="500" fill="hold"/>
                                        <p:tgtEl>
                                          <p:spTgt spid="1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6" dur="500"/>
                                        <p:tgtEl>
                                          <p:spTgt spid="1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9" dur="5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0" dur="5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1" dur="5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4" dur="500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5" dur="500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6" dur="5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9" dur="500" fill="hold"/>
                                        <p:tgtEl>
                                          <p:spTgt spid="1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0" dur="500" fill="hold"/>
                                        <p:tgtEl>
                                          <p:spTgt spid="1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1" dur="500"/>
                                        <p:tgtEl>
                                          <p:spTgt spid="1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4" dur="500" fill="hold"/>
                                        <p:tgtEl>
                                          <p:spTgt spid="1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5" dur="500" fill="hold"/>
                                        <p:tgtEl>
                                          <p:spTgt spid="1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6" dur="500"/>
                                        <p:tgtEl>
                                          <p:spTgt spid="1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9" dur="500" fill="hold"/>
                                        <p:tgtEl>
                                          <p:spTgt spid="1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0" dur="500" fill="hold"/>
                                        <p:tgtEl>
                                          <p:spTgt spid="1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1" dur="500"/>
                                        <p:tgtEl>
                                          <p:spTgt spid="1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4" dur="500" fill="hold"/>
                                        <p:tgtEl>
                                          <p:spTgt spid="1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5" dur="500" fill="hold"/>
                                        <p:tgtEl>
                                          <p:spTgt spid="1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6" dur="500"/>
                                        <p:tgtEl>
                                          <p:spTgt spid="1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9" dur="5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0" dur="5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1" dur="5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4" dur="50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5" dur="50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6" dur="500"/>
                                        <p:tgtEl>
                                          <p:spTgt spid="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9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0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1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4" dur="5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5" dur="5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6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9" dur="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0" dur="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1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4" dur="5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5" dur="5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6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9" dur="500" fill="hold"/>
                                        <p:tgtEl>
                                          <p:spTgt spid="1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0" dur="500" fill="hold"/>
                                        <p:tgtEl>
                                          <p:spTgt spid="1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1" dur="500"/>
                                        <p:tgtEl>
                                          <p:spTgt spid="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4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5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6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9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0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1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4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5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6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9" dur="500" fill="hold"/>
                                        <p:tgtEl>
                                          <p:spTgt spid="1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0" dur="500" fill="hold"/>
                                        <p:tgtEl>
                                          <p:spTgt spid="1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1" dur="500"/>
                                        <p:tgtEl>
                                          <p:spTgt spid="1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4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5" dur="5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6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9" dur="500" fill="hold"/>
                                        <p:tgtEl>
                                          <p:spTgt spid="1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0" dur="500" fill="hold"/>
                                        <p:tgtEl>
                                          <p:spTgt spid="1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1" dur="5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4" dur="500" fill="hold"/>
                                        <p:tgtEl>
                                          <p:spTgt spid="1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5" dur="500" fill="hold"/>
                                        <p:tgtEl>
                                          <p:spTgt spid="1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6" dur="50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9" dur="500" fill="hold"/>
                                        <p:tgtEl>
                                          <p:spTgt spid="1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0" dur="500" fill="hold"/>
                                        <p:tgtEl>
                                          <p:spTgt spid="1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1" dur="500"/>
                                        <p:tgtEl>
                                          <p:spTgt spid="1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4" dur="500" fill="hold"/>
                                        <p:tgtEl>
                                          <p:spTgt spid="1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5" dur="500" fill="hold"/>
                                        <p:tgtEl>
                                          <p:spTgt spid="1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6" dur="500"/>
                                        <p:tgtEl>
                                          <p:spTgt spid="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9" dur="500" fill="hold"/>
                                        <p:tgtEl>
                                          <p:spTgt spid="1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0" dur="500" fill="hold"/>
                                        <p:tgtEl>
                                          <p:spTgt spid="1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1" dur="500"/>
                                        <p:tgtEl>
                                          <p:spTgt spid="1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2" fill="hold">
                      <p:stCondLst>
                        <p:cond delay="indefinite"/>
                      </p:stCondLst>
                      <p:childTnLst>
                        <p:par>
                          <p:cTn id="923" fill="hold">
                            <p:stCondLst>
                              <p:cond delay="0"/>
                            </p:stCondLst>
                            <p:childTnLst>
                              <p:par>
                                <p:cTn id="9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6" dur="5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7" dur="5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8" dur="5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6" dur="50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7" dur="50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8" dur="500"/>
                                        <p:tgtEl>
                                          <p:spTgt spid="1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1" dur="5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2" dur="5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3"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6" dur="50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7" dur="50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8" dur="5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1" dur="50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2" dur="50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3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6" dur="50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7" dur="50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8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1" dur="5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2" dur="5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3"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6" dur="500" fill="hold"/>
                                        <p:tgtEl>
                                          <p:spTgt spid="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7" dur="500" fill="hold"/>
                                        <p:tgtEl>
                                          <p:spTgt spid="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8" dur="5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1" dur="5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2" dur="5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3" dur="50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6" dur="50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7" dur="50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8" dur="500"/>
                                        <p:tgtEl>
                                          <p:spTgt spid="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1" dur="5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2" dur="5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3" dur="50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6" dur="5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7" dur="5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8" dur="500"/>
                                        <p:tgtEl>
                                          <p:spTgt spid="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1" dur="5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2" dur="5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3" dur="500"/>
                                        <p:tgtEl>
                                          <p:spTgt spid="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6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7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8" dur="500"/>
                                        <p:tgtEl>
                                          <p:spTgt spid="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1" dur="5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2" dur="5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3" dur="500"/>
                                        <p:tgtEl>
                                          <p:spTgt spid="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6" dur="500" fill="hold"/>
                                        <p:tgtEl>
                                          <p:spTgt spid="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7" dur="500" fill="hold"/>
                                        <p:tgtEl>
                                          <p:spTgt spid="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8" dur="500"/>
                                        <p:tgtEl>
                                          <p:spTgt spid="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1" dur="5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2" dur="5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3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6" dur="500" fill="hold"/>
                                        <p:tgtEl>
                                          <p:spTgt spid="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7" dur="500" fill="hold"/>
                                        <p:tgtEl>
                                          <p:spTgt spid="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8" dur="500"/>
                                        <p:tgtEl>
                                          <p:spTgt spid="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1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2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3" dur="5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6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7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8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1" dur="5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2" dur="5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3" dur="5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6" dur="50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7" dur="50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8" dur="50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1" dur="500" fill="hold"/>
                                        <p:tgtEl>
                                          <p:spTgt spid="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2" dur="500" fill="hold"/>
                                        <p:tgtEl>
                                          <p:spTgt spid="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3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6" dur="50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7" dur="50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8" dur="5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1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2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3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6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7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8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1" dur="5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2" dur="5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3" dur="50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6" dur="5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7" dur="5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8" dur="5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1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2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3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6" dur="5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7" dur="500" fill="hold"/>
                                        <p:tgtEl>
                                          <p:spTgt spid="1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8" dur="500"/>
                                        <p:tgtEl>
                                          <p:spTgt spid="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1" dur="5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2" dur="5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3" dur="5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6" dur="50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7" dur="50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8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1" dur="5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2" dur="5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3" dur="5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6" dur="5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7" dur="5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8" dur="5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1" dur="50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2" dur="50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3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6" dur="5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7" dur="5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8" dur="5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1" dur="5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2" dur="5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3" dur="5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6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7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8" dur="50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1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2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3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4" fill="hold">
                      <p:stCondLst>
                        <p:cond delay="indefinite"/>
                      </p:stCondLst>
                      <p:childTnLst>
                        <p:par>
                          <p:cTn id="1125" fill="hold">
                            <p:stCondLst>
                              <p:cond delay="0"/>
                            </p:stCondLst>
                            <p:childTnLst>
                              <p:par>
                                <p:cTn id="11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8" dur="5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9" dur="5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0" dur="5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3" dur="500" fill="hold"/>
                                        <p:tgtEl>
                                          <p:spTgt spid="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4" dur="500" fill="hold"/>
                                        <p:tgtEl>
                                          <p:spTgt spid="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5" dur="500"/>
                                        <p:tgtEl>
                                          <p:spTgt spid="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8" dur="50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9" dur="500" fill="hold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0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3" dur="50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4" dur="50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5" dur="500"/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8" dur="500" fill="hold"/>
                                        <p:tgtEl>
                                          <p:spTgt spid="1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9" dur="500" fill="hold"/>
                                        <p:tgtEl>
                                          <p:spTgt spid="1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0" dur="50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3" dur="500" fill="hold"/>
                                        <p:tgtEl>
                                          <p:spTgt spid="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4" dur="500" fill="hold"/>
                                        <p:tgtEl>
                                          <p:spTgt spid="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5" dur="500"/>
                                        <p:tgtEl>
                                          <p:spTgt spid="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8" dur="500" fill="hold"/>
                                        <p:tgtEl>
                                          <p:spTgt spid="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9" dur="500" fill="hold"/>
                                        <p:tgtEl>
                                          <p:spTgt spid="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0" dur="500"/>
                                        <p:tgtEl>
                                          <p:spTgt spid="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3" dur="500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4" dur="500" fill="hold"/>
                                        <p:tgtEl>
                                          <p:spTgt spid="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5" dur="500"/>
                                        <p:tgtEl>
                                          <p:spTgt spid="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8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9" dur="500" fill="hold"/>
                                        <p:tgtEl>
                                          <p:spTgt spid="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0" dur="500"/>
                                        <p:tgtEl>
                                          <p:spTgt spid="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3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4" dur="500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5" dur="500"/>
                                        <p:tgtEl>
                                          <p:spTgt spid="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8" dur="5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9" dur="5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0" dur="500"/>
                                        <p:tgtEl>
                                          <p:spTgt spid="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3" dur="500" fill="hold"/>
                                        <p:tgtEl>
                                          <p:spTgt spid="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4" dur="500" fill="hold"/>
                                        <p:tgtEl>
                                          <p:spTgt spid="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5" dur="500"/>
                                        <p:tgtEl>
                                          <p:spTgt spid="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8" dur="5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9" dur="5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0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3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4" dur="500" fill="hold"/>
                                        <p:tgtEl>
                                          <p:spTgt spid="1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5" dur="500"/>
                                        <p:tgtEl>
                                          <p:spTgt spid="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8" dur="500" fill="hold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9" dur="500" fill="hold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0" dur="500"/>
                                        <p:tgtEl>
                                          <p:spTgt spid="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3" dur="50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4" dur="50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5" dur="500"/>
                                        <p:tgtEl>
                                          <p:spTgt spid="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8" dur="500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9" dur="500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0" dur="500"/>
                                        <p:tgtEl>
                                          <p:spTgt spid="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3" dur="5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4" dur="5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5" dur="500"/>
                                        <p:tgtEl>
                                          <p:spTgt spid="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8" dur="500" fill="hold"/>
                                        <p:tgtEl>
                                          <p:spTgt spid="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9" dur="500" fill="hold"/>
                                        <p:tgtEl>
                                          <p:spTgt spid="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0" dur="500"/>
                                        <p:tgtEl>
                                          <p:spTgt spid="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3" dur="500" fill="hold"/>
                                        <p:tgtEl>
                                          <p:spTgt spid="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4" dur="500" fill="hold"/>
                                        <p:tgtEl>
                                          <p:spTgt spid="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5" dur="500"/>
                                        <p:tgtEl>
                                          <p:spTgt spid="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8" dur="500" fill="hold"/>
                                        <p:tgtEl>
                                          <p:spTgt spid="7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9" dur="500" fill="hold"/>
                                        <p:tgtEl>
                                          <p:spTgt spid="7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0" dur="500"/>
                                        <p:tgtEl>
                                          <p:spTgt spid="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3" dur="500" fill="hold"/>
                                        <p:tgtEl>
                                          <p:spTgt spid="7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4" dur="500" fill="hold"/>
                                        <p:tgtEl>
                                          <p:spTgt spid="7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5" dur="500"/>
                                        <p:tgtEl>
                                          <p:spTgt spid="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8" dur="500" fill="hold"/>
                                        <p:tgtEl>
                                          <p:spTgt spid="7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9" dur="500" fill="hold"/>
                                        <p:tgtEl>
                                          <p:spTgt spid="7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0" dur="500"/>
                                        <p:tgtEl>
                                          <p:spTgt spid="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3" dur="500" fill="hold"/>
                                        <p:tgtEl>
                                          <p:spTgt spid="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4" dur="500" fill="hold"/>
                                        <p:tgtEl>
                                          <p:spTgt spid="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5" dur="500"/>
                                        <p:tgtEl>
                                          <p:spTgt spid="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8" dur="500" fill="hold"/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9" dur="500" fill="hold"/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0" dur="500"/>
                                        <p:tgtEl>
                                          <p:spTgt spid="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3" dur="500" fill="hold"/>
                                        <p:tgtEl>
                                          <p:spTgt spid="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4" dur="500" fill="hold"/>
                                        <p:tgtEl>
                                          <p:spTgt spid="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5" dur="500"/>
                                        <p:tgtEl>
                                          <p:spTgt spid="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8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9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0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3" dur="5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4" dur="5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5" dur="500"/>
                                        <p:tgtEl>
                                          <p:spTgt spid="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8" dur="5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9" dur="5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0" dur="500"/>
                                        <p:tgtEl>
                                          <p:spTgt spid="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3" dur="5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4" dur="5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5" dur="500"/>
                                        <p:tgtEl>
                                          <p:spTgt spid="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8" dur="5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9" dur="5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0" dur="500"/>
                                        <p:tgtEl>
                                          <p:spTgt spid="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3" dur="500" fill="hold"/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4" dur="500" fill="hold"/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5" dur="50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8" dur="500" fill="hold"/>
                                        <p:tgtEl>
                                          <p:spTgt spid="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9" dur="500" fill="hold"/>
                                        <p:tgtEl>
                                          <p:spTgt spid="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0" dur="5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3" dur="5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4" dur="500" fill="hold"/>
                                        <p:tgtEl>
                                          <p:spTgt spid="1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5" dur="500"/>
                                        <p:tgtEl>
                                          <p:spTgt spid="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8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9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0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3" dur="5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4" dur="500" fill="hold"/>
                                        <p:tgtEl>
                                          <p:spTgt spid="1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5" dur="500"/>
                                        <p:tgtEl>
                                          <p:spTgt spid="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8" dur="500" fill="hold"/>
                                        <p:tgtEl>
                                          <p:spTgt spid="1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9" dur="500" fill="hold"/>
                                        <p:tgtEl>
                                          <p:spTgt spid="1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0" dur="500"/>
                                        <p:tgtEl>
                                          <p:spTgt spid="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3" dur="5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4" dur="500" fill="hold"/>
                                        <p:tgtEl>
                                          <p:spTgt spid="1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5" dur="500"/>
                                        <p:tgtEl>
                                          <p:spTgt spid="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8" dur="500" fill="hold"/>
                                        <p:tgtEl>
                                          <p:spTgt spid="7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9" dur="500" fill="hold"/>
                                        <p:tgtEl>
                                          <p:spTgt spid="7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0" dur="500"/>
                                        <p:tgtEl>
                                          <p:spTgt spid="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3" dur="50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4" dur="50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5" dur="500"/>
                                        <p:tgtEl>
                                          <p:spTgt spid="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8" dur="500" fill="hold"/>
                                        <p:tgtEl>
                                          <p:spTgt spid="7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9" dur="500" fill="hold"/>
                                        <p:tgtEl>
                                          <p:spTgt spid="7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0" dur="500"/>
                                        <p:tgtEl>
                                          <p:spTgt spid="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3" dur="500" fill="hold"/>
                                        <p:tgtEl>
                                          <p:spTgt spid="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4" dur="500" fill="hold"/>
                                        <p:tgtEl>
                                          <p:spTgt spid="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5" dur="500"/>
                                        <p:tgtEl>
                                          <p:spTgt spid="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8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9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0" dur="500"/>
                                        <p:tgtEl>
                                          <p:spTgt spid="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3" dur="50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4" dur="500" fill="hold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5"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8" dur="500" fill="hold"/>
                                        <p:tgtEl>
                                          <p:spTgt spid="1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9" dur="500" fill="hold"/>
                                        <p:tgtEl>
                                          <p:spTgt spid="1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0" dur="500"/>
                                        <p:tgtEl>
                                          <p:spTgt spid="1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3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4" dur="500" fill="hold"/>
                                        <p:tgtEl>
                                          <p:spTgt spid="1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5" dur="500"/>
                                        <p:tgtEl>
                                          <p:spTgt spid="1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8" dur="5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9" dur="5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0" dur="500"/>
                                        <p:tgtEl>
                                          <p:spTgt spid="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3" dur="5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4" dur="500" fill="hold"/>
                                        <p:tgtEl>
                                          <p:spTgt spid="1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5" dur="500"/>
                                        <p:tgtEl>
                                          <p:spTgt spid="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8" dur="5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9" dur="500" fill="hold"/>
                                        <p:tgtEl>
                                          <p:spTgt spid="1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0" dur="500"/>
                                        <p:tgtEl>
                                          <p:spTgt spid="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3" dur="500" fill="hold"/>
                                        <p:tgtEl>
                                          <p:spTgt spid="1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4" dur="500" fill="hold"/>
                                        <p:tgtEl>
                                          <p:spTgt spid="1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5" dur="500"/>
                                        <p:tgtEl>
                                          <p:spTgt spid="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8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9" dur="500" fill="hold"/>
                                        <p:tgtEl>
                                          <p:spTgt spid="1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0" dur="500"/>
                                        <p:tgtEl>
                                          <p:spTgt spid="1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3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4" dur="500" fill="hold"/>
                                        <p:tgtEl>
                                          <p:spTgt spid="1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5" dur="500"/>
                                        <p:tgtEl>
                                          <p:spTgt spid="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" grpId="0" animBg="1"/>
      <p:bldP spid="1029" grpId="0" animBg="1"/>
      <p:bldP spid="1030" grpId="0" animBg="1"/>
      <p:bldP spid="1031" grpId="0" animBg="1"/>
      <p:bldP spid="1032" grpId="0" animBg="1"/>
      <p:bldP spid="1033" grpId="0" animBg="1"/>
      <p:bldP spid="376" grpId="0" animBg="1"/>
      <p:bldP spid="6" grpId="0" animBg="1"/>
      <p:bldP spid="1040" grpId="0" animBg="1"/>
      <p:bldP spid="1037" grpId="0" animBg="1"/>
      <p:bldP spid="1043" grpId="0" animBg="1"/>
      <p:bldP spid="1044" grpId="0" animBg="1"/>
      <p:bldP spid="1159" grpId="0" animBg="1"/>
      <p:bldP spid="1317" grpId="0" animBg="1"/>
      <p:bldP spid="1354" grpId="0" animBg="1"/>
      <p:bldP spid="1349" grpId="0" animBg="1"/>
      <p:bldP spid="369" grpId="0" animBg="1"/>
      <p:bldP spid="370" grpId="0" animBg="1"/>
      <p:bldP spid="373" grpId="0" animBg="1"/>
      <p:bldP spid="374" grpId="0" animBg="1"/>
      <p:bldP spid="377" grpId="0" animBg="1"/>
      <p:bldP spid="8" grpId="0"/>
      <p:bldP spid="1057" grpId="0" animBg="1"/>
      <p:bldP spid="1122" grpId="0" animBg="1"/>
      <p:bldP spid="417" grpId="0" animBg="1"/>
      <p:bldP spid="419" grpId="0" animBg="1"/>
      <p:bldP spid="421" grpId="0" animBg="1"/>
      <p:bldP spid="423" grpId="0" animBg="1"/>
      <p:bldP spid="425" grpId="0" animBg="1"/>
      <p:bldP spid="1064" grpId="0" animBg="1"/>
      <p:bldP spid="441" grpId="0" animBg="1"/>
      <p:bldP spid="447" grpId="0" animBg="1"/>
      <p:bldP spid="448" grpId="0" animBg="1"/>
      <p:bldP spid="449" grpId="0" animBg="1"/>
      <p:bldP spid="450" grpId="0" animBg="1"/>
      <p:bldP spid="451" grpId="0" animBg="1"/>
      <p:bldP spid="1071" grpId="0" animBg="1"/>
      <p:bldP spid="1072" grpId="0" animBg="1"/>
      <p:bldP spid="479" grpId="0" animBg="1"/>
      <p:bldP spid="485" grpId="0" animBg="1"/>
      <p:bldP spid="486" grpId="0" animBg="1"/>
      <p:bldP spid="487" grpId="0" animBg="1"/>
      <p:bldP spid="488" grpId="0" animBg="1"/>
      <p:bldP spid="489" grpId="0" animBg="1"/>
      <p:bldP spid="1079" grpId="0" animBg="1"/>
      <p:bldP spid="498" grpId="0" animBg="1"/>
      <p:bldP spid="504" grpId="0" animBg="1"/>
      <p:bldP spid="505" grpId="0" animBg="1"/>
      <p:bldP spid="506" grpId="0" animBg="1"/>
      <p:bldP spid="507" grpId="0" animBg="1"/>
      <p:bldP spid="508" grpId="0" animBg="1"/>
      <p:bldP spid="1086" grpId="0" animBg="1"/>
      <p:bldP spid="1087" grpId="0" animBg="1"/>
      <p:bldP spid="537" grpId="0"/>
      <p:bldP spid="1089" grpId="0" animBg="1"/>
      <p:bldP spid="1090" grpId="0" animBg="1"/>
      <p:bldP spid="523" grpId="0" animBg="1"/>
      <p:bldP spid="1092" grpId="0" animBg="1"/>
      <p:bldP spid="524" grpId="0" animBg="1"/>
      <p:bldP spid="525" grpId="0" animBg="1"/>
      <p:bldP spid="1095" grpId="0" animBg="1"/>
      <p:bldP spid="1096" grpId="0" animBg="1"/>
      <p:bldP spid="526" grpId="0" animBg="1"/>
      <p:bldP spid="527" grpId="0" animBg="1"/>
      <p:bldP spid="538" grpId="0" animBg="1"/>
      <p:bldP spid="539" grpId="0" animBg="1"/>
      <p:bldP spid="1101" grpId="0" animBg="1"/>
      <p:bldP spid="567" grpId="0" animBg="1"/>
      <p:bldP spid="608" grpId="0"/>
      <p:bldP spid="609" grpId="0"/>
      <p:bldP spid="1107" grpId="0" animBg="1"/>
      <p:bldP spid="1108" grpId="0" animBg="1"/>
      <p:bldP spid="1109" grpId="0" animBg="1"/>
      <p:bldP spid="1110" grpId="0" animBg="1"/>
      <p:bldP spid="1111" grpId="0" animBg="1"/>
      <p:bldP spid="1112" grpId="0" animBg="1"/>
      <p:bldP spid="1113" grpId="0" animBg="1"/>
      <p:bldP spid="650" grpId="0" animBg="1"/>
      <p:bldP spid="1115" grpId="0" animBg="1"/>
      <p:bldP spid="8052" grpId="0" animBg="1"/>
      <p:bldP spid="371" grpId="0" animBg="1"/>
      <p:bldP spid="1162" grpId="0" animBg="1"/>
      <p:bldP spid="1119" grpId="0" animBg="1"/>
      <p:bldP spid="1120" grpId="0" animBg="1"/>
      <p:bldP spid="1121" grpId="0" animBg="1"/>
      <p:bldP spid="2" grpId="0" animBg="1"/>
      <p:bldP spid="1123" grpId="0" animBg="1"/>
      <p:bldP spid="711" grpId="0" animBg="1"/>
      <p:bldP spid="719" grpId="0" animBg="1"/>
      <p:bldP spid="732" grpId="0" animBg="1"/>
      <p:bldP spid="733" grpId="0" animBg="1"/>
      <p:bldP spid="734" grpId="0" animBg="1"/>
      <p:bldP spid="1129" grpId="0" animBg="1"/>
      <p:bldP spid="1130" grpId="0" animBg="1"/>
      <p:bldP spid="737" grpId="0" animBg="1"/>
      <p:bldP spid="744" grpId="0" animBg="1"/>
      <p:bldP spid="411" grpId="0" animBg="1"/>
      <p:bldP spid="412" grpId="0" animBg="1"/>
      <p:bldP spid="413" grpId="0" animBg="1"/>
      <p:bldP spid="414" grpId="0" animBg="1"/>
      <p:bldP spid="415" grpId="0" animBg="1"/>
      <p:bldP spid="434" grpId="0" animBg="1"/>
      <p:bldP spid="716" grpId="0" animBg="1"/>
      <p:bldP spid="717" grpId="0" animBg="1"/>
      <p:bldP spid="714" grpId="0" animBg="1"/>
      <p:bldP spid="436" grpId="0" animBg="1"/>
      <p:bldP spid="473" grpId="0" animBg="1"/>
      <p:bldP spid="474" grpId="0" animBg="1"/>
      <p:bldP spid="475" grpId="0" animBg="1"/>
      <p:bldP spid="476" grpId="0" animBg="1"/>
      <p:bldP spid="721" grpId="0" animBg="1"/>
      <p:bldP spid="759" grpId="0" animBg="1"/>
      <p:bldP spid="722" grpId="0" animBg="1"/>
      <p:bldP spid="477" grpId="0" animBg="1"/>
      <p:bldP spid="472" grpId="0" animBg="1"/>
      <p:bldP spid="496" grpId="0" animBg="1"/>
      <p:bldP spid="723" grpId="0" animBg="1"/>
      <p:bldP spid="724" grpId="0" animBg="1"/>
      <p:bldP spid="726" grpId="0" animBg="1"/>
      <p:bldP spid="727" grpId="0" animBg="1"/>
      <p:bldP spid="511" grpId="0" animBg="1"/>
      <p:bldP spid="513" grpId="0" animBg="1"/>
      <p:bldP spid="514" grpId="0" animBg="1"/>
      <p:bldP spid="540" grpId="0" animBg="1"/>
      <p:bldP spid="729" grpId="0" animBg="1"/>
      <p:bldP spid="730" grpId="0" animBg="1"/>
      <p:bldP spid="731" grpId="0" animBg="1"/>
      <p:bldP spid="738" grpId="0" animBg="1"/>
      <p:bldP spid="739" grpId="0" animBg="1"/>
      <p:bldP spid="798" grpId="0" animBg="1"/>
      <p:bldP spid="799" grpId="0" animBg="1"/>
      <p:bldP spid="740" grpId="0" animBg="1"/>
      <p:bldP spid="741" grpId="0" animBg="1"/>
      <p:bldP spid="715" grpId="0" animBg="1"/>
      <p:bldP spid="1171" grpId="0" animBg="1"/>
      <p:bldP spid="1172" grpId="0" animBg="1"/>
      <p:bldP spid="1160" grpId="0" animBg="1"/>
      <p:bldP spid="822" grpId="0" animBg="1"/>
      <p:bldP spid="4" grpId="0" animBg="1"/>
      <p:bldP spid="823" grpId="0" animBg="1"/>
      <p:bldP spid="1177" grpId="0" animBg="1"/>
      <p:bldP spid="1178" grpId="0" animBg="1"/>
      <p:bldP spid="1179" grpId="0" animBg="1"/>
      <p:bldP spid="1218" grpId="0" animBg="1"/>
      <p:bldP spid="7" grpId="0" animBg="1"/>
      <p:bldP spid="1320" grpId="0" animBg="1"/>
      <p:bldP spid="1321" grpId="0" animBg="1"/>
      <p:bldP spid="9" grpId="0" animBg="1"/>
      <p:bldP spid="10" grpId="0" animBg="1"/>
      <p:bldP spid="565" grpId="0" animBg="1"/>
      <p:bldP spid="613" grpId="0" animBg="1"/>
      <p:bldP spid="562" grpId="0" animBg="1"/>
      <p:bldP spid="598" grpId="0" animBg="1"/>
      <p:bldP spid="595" grpId="0" animBg="1"/>
      <p:bldP spid="385" grpId="0" animBg="1"/>
      <p:bldP spid="386" grpId="0" animBg="1"/>
      <p:bldP spid="387" grpId="0" animBg="1"/>
      <p:bldP spid="388" grpId="0" animBg="1"/>
      <p:bldP spid="390" grpId="0" animBg="1"/>
      <p:bldP spid="391" grpId="0" animBg="1"/>
      <p:bldP spid="392" grpId="0" animBg="1"/>
      <p:bldP spid="393" grpId="0" animBg="1"/>
      <p:bldP spid="394" grpId="0" animBg="1"/>
      <p:bldP spid="395" grpId="0" animBg="1"/>
      <p:bldP spid="372" grpId="0" animBg="1"/>
      <p:bldP spid="396" grpId="0" animBg="1"/>
      <p:bldP spid="397" grpId="0" animBg="1"/>
      <p:bldP spid="1204" grpId="0" animBg="1"/>
      <p:bldP spid="8053" grpId="0" animBg="1"/>
      <p:bldP spid="466" grpId="0" animBg="1"/>
      <p:bldP spid="467" grpId="0" animBg="1"/>
      <p:bldP spid="468" grpId="0" animBg="1"/>
      <p:bldP spid="469" grpId="0" animBg="1"/>
      <p:bldP spid="470" grpId="0" animBg="1"/>
      <p:bldP spid="454" grpId="0" animBg="1"/>
      <p:bldP spid="455" grpId="0" animBg="1"/>
      <p:bldP spid="456" grpId="0" animBg="1"/>
      <p:bldP spid="458" grpId="0" animBg="1"/>
      <p:bldP spid="720" grpId="0" animBg="1"/>
      <p:bldP spid="418" grpId="0" animBg="1"/>
      <p:bldP spid="420" grpId="0" animBg="1"/>
      <p:bldP spid="422" grpId="0" animBg="1"/>
      <p:bldP spid="424" grpId="0" animBg="1"/>
      <p:bldP spid="426" grpId="0" animBg="1"/>
      <p:bldP spid="710" grpId="0" animBg="1"/>
      <p:bldP spid="712" grpId="0" animBg="1"/>
      <p:bldP spid="713" grpId="0" animBg="1"/>
      <p:bldP spid="599" grpId="0" animBg="1"/>
      <p:bldP spid="601" grpId="0" animBg="1"/>
      <p:bldP spid="603" grpId="0" animBg="1"/>
      <p:bldP spid="602" grpId="0" animBg="1"/>
      <p:bldP spid="735" grpId="0" animBg="1"/>
      <p:bldP spid="462" grpId="0" animBg="1"/>
      <p:bldP spid="736" grpId="0" animBg="1"/>
      <p:bldP spid="1231" grpId="0" animBg="1"/>
      <p:bldP spid="1232" grpId="0" animBg="1"/>
      <p:bldP spid="517" grpId="0" animBg="1"/>
      <p:bldP spid="1234" grpId="0" animBg="1"/>
      <p:bldP spid="542" grpId="0" animBg="1"/>
      <p:bldP spid="547" grpId="0" animBg="1"/>
      <p:bldP spid="1237" grpId="0" animBg="1"/>
      <p:bldP spid="1238" grpId="0" animBg="1"/>
      <p:bldP spid="1239" grpId="0" animBg="1"/>
      <p:bldP spid="1240" grpId="0" animBg="1"/>
      <p:bldP spid="548" grpId="0" animBg="1"/>
      <p:bldP spid="728" grpId="0" animBg="1"/>
      <p:bldP spid="459" grpId="0" animBg="1"/>
      <p:bldP spid="461" grpId="0" animBg="1"/>
      <p:bldP spid="564" grpId="0" animBg="1"/>
      <p:bldP spid="482" grpId="0" animBg="1"/>
      <p:bldP spid="1247" grpId="0" animBg="1"/>
      <p:bldP spid="490" grpId="0" animBg="1"/>
      <p:bldP spid="1249" grpId="0" animBg="1"/>
      <p:bldP spid="1250" grpId="0" animBg="1"/>
      <p:bldP spid="1251" grpId="0" animBg="1"/>
      <p:bldP spid="654" grpId="0" animBg="1"/>
      <p:bldP spid="658" grpId="0" animBg="1"/>
      <p:bldP spid="662" grpId="0" animBg="1"/>
      <p:bldP spid="666" grpId="0" animBg="1"/>
      <p:bldP spid="775" grpId="0" animBg="1"/>
      <p:bldP spid="776" grpId="0" animBg="1"/>
      <p:bldP spid="784" grpId="0" animBg="1"/>
      <p:bldP spid="785" grpId="0" animBg="1"/>
      <p:bldP spid="791" grpId="0" animBg="1"/>
      <p:bldP spid="792" grpId="0" animBg="1"/>
      <p:bldP spid="670" grpId="0" animBg="1"/>
      <p:bldP spid="803" grpId="0" animBg="1"/>
      <p:bldP spid="500" grpId="0" animBg="1"/>
      <p:bldP spid="674" grpId="0" animBg="1"/>
      <p:bldP spid="676" grpId="0" animBg="1"/>
      <p:bldP spid="574" grpId="0" animBg="1"/>
      <p:bldP spid="685" grpId="0" animBg="1"/>
      <p:bldP spid="577" grpId="0" animBg="1"/>
      <p:bldP spid="688" grpId="0" animBg="1"/>
      <p:bldP spid="502" grpId="0" animBg="1"/>
      <p:bldP spid="668" grpId="0" animBg="1"/>
      <p:bldP spid="656" grpId="0" animBg="1"/>
      <p:bldP spid="682" grpId="0" animBg="1"/>
      <p:bldP spid="680" grpId="0" animBg="1"/>
      <p:bldP spid="569" grpId="0" animBg="1"/>
      <p:bldP spid="575" grpId="0" animBg="1"/>
      <p:bldP spid="1278" grpId="0" animBg="1"/>
      <p:bldP spid="518" grpId="0" animBg="1"/>
      <p:bldP spid="1280" grpId="0" animBg="1"/>
      <p:bldP spid="1281" grpId="0" animBg="1"/>
      <p:bldP spid="1282" grpId="0" animBg="1"/>
      <p:bldP spid="1283" grpId="0" animBg="1"/>
      <p:bldP spid="573" grpId="0" animBg="1"/>
      <p:bldP spid="571" grpId="0" animBg="1"/>
      <p:bldP spid="1286" grpId="0" animBg="1"/>
      <p:bldP spid="1287" grpId="0" animBg="1"/>
      <p:bldP spid="1288" grpId="0" animBg="1"/>
      <p:bldP spid="1289" grpId="0" animBg="1"/>
      <p:bldP spid="568" grpId="0" animBg="1"/>
      <p:bldP spid="681" grpId="0" animBg="1"/>
      <p:bldP spid="572" grpId="0" animBg="1"/>
      <p:bldP spid="687" grpId="0" animBg="1"/>
      <p:bldP spid="683" grpId="0" animBg="1"/>
      <p:bldP spid="768" grpId="0" animBg="1"/>
      <p:bldP spid="678" grpId="0" animBg="1"/>
      <p:bldP spid="765" grpId="0" animBg="1"/>
      <p:bldP spid="767" grpId="0" animBg="1"/>
      <p:bldP spid="534" grpId="0" animBg="1"/>
      <p:bldP spid="535" grpId="0" animBg="1"/>
      <p:bldP spid="1301" grpId="0" animBg="1"/>
      <p:bldP spid="416" grpId="0" animBg="1"/>
      <p:bldP spid="689" grpId="0" animBg="1"/>
      <p:bldP spid="545" grpId="0" animBg="1"/>
      <p:bldP spid="546" grpId="0" animBg="1"/>
      <p:bldP spid="600" grpId="0" animBg="1"/>
      <p:bldP spid="553" grpId="0" animBg="1"/>
      <p:bldP spid="554" grpId="0" animBg="1"/>
      <p:bldP spid="494" grpId="0" animBg="1"/>
      <p:bldP spid="495" grpId="0" animBg="1"/>
      <p:bldP spid="27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499" y="1988840"/>
            <a:ext cx="4384229" cy="4452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8" name="Rectangle 10"/>
          <p:cNvSpPr>
            <a:spLocks noChangeArrowheads="1"/>
          </p:cNvSpPr>
          <p:nvPr/>
        </p:nvSpPr>
        <p:spPr bwMode="auto">
          <a:xfrm>
            <a:off x="-36635" y="76201"/>
            <a:ext cx="384913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Tx/>
            </a:pPr>
            <a:r>
              <a:rPr lang="en-GB" altLang="en-US" sz="2400">
                <a:solidFill>
                  <a:srgbClr val="FFFFFF"/>
                </a:solidFill>
                <a:latin typeface="Verdana" pitchFamily="34" charset="0"/>
              </a:rPr>
              <a:t>JRC Knowledge </a:t>
            </a:r>
            <a:br>
              <a:rPr lang="en-GB" altLang="en-US" sz="2400">
                <a:solidFill>
                  <a:srgbClr val="FFFFFF"/>
                </a:solidFill>
                <a:latin typeface="Verdana" pitchFamily="34" charset="0"/>
              </a:rPr>
            </a:br>
            <a:r>
              <a:rPr lang="en-GB" altLang="en-US" sz="2400">
                <a:solidFill>
                  <a:srgbClr val="FFFFFF"/>
                </a:solidFill>
                <a:latin typeface="Verdana" pitchFamily="34" charset="0"/>
              </a:rPr>
              <a:t>Management Centres</a:t>
            </a:r>
          </a:p>
        </p:txBody>
      </p:sp>
      <p:sp>
        <p:nvSpPr>
          <p:cNvPr id="50179" name="TextBox 5"/>
          <p:cNvSpPr txBox="1">
            <a:spLocks noChangeArrowheads="1"/>
          </p:cNvSpPr>
          <p:nvPr/>
        </p:nvSpPr>
        <p:spPr bwMode="auto">
          <a:xfrm>
            <a:off x="165590" y="1125538"/>
            <a:ext cx="8594480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 sz="2000" b="1">
                <a:solidFill>
                  <a:srgbClr val="0F3277"/>
                </a:solidFill>
                <a:latin typeface="Arial" charset="0"/>
              </a:defRPr>
            </a:lvl1pPr>
            <a:lvl2pPr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>
              <a:buFont typeface="Arial" charset="0"/>
              <a:buChar char="•"/>
            </a:pPr>
            <a:endParaRPr lang="en-GB" altLang="en-US" dirty="0"/>
          </a:p>
          <a:p>
            <a:pPr>
              <a:buFont typeface="Arial" charset="0"/>
              <a:buChar char="•"/>
            </a:pPr>
            <a:r>
              <a:rPr lang="en-GB" altLang="en-US" sz="240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Knowledge Centre for Disaster Risk Management  launched in September  2015</a:t>
            </a:r>
          </a:p>
          <a:p>
            <a:pPr>
              <a:buFont typeface="Arial" charset="0"/>
              <a:buChar char="•"/>
            </a:pPr>
            <a:endParaRPr lang="en-GB" altLang="en-US" sz="2400" dirty="0">
              <a:solidFill>
                <a:srgbClr val="0056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Arial" charset="0"/>
              <a:buChar char="•"/>
            </a:pPr>
            <a:r>
              <a:rPr lang="en-GB" altLang="en-US" sz="240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Knowledge Centre on Migration and Demography </a:t>
            </a:r>
            <a:br>
              <a:rPr lang="en-GB" altLang="en-US" sz="240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altLang="en-US" sz="240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(to be launched in 20 June 2016)</a:t>
            </a:r>
          </a:p>
          <a:p>
            <a:endParaRPr lang="en-GB" altLang="en-US" sz="2400" dirty="0">
              <a:solidFill>
                <a:srgbClr val="0056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Font typeface="Arial" charset="0"/>
              <a:buChar char="•"/>
            </a:pPr>
            <a:r>
              <a:rPr lang="en-GB" altLang="en-US" sz="240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Knowledge Centre for Territorial Policies </a:t>
            </a:r>
            <a:br>
              <a:rPr lang="en-GB" altLang="en-US" sz="240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altLang="en-US" sz="240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(to be launched in 11 October 2016)</a:t>
            </a:r>
          </a:p>
          <a:p>
            <a:pPr>
              <a:buFont typeface="Arial" charset="0"/>
              <a:buChar char="•"/>
            </a:pPr>
            <a:endParaRPr lang="en-GB" altLang="en-US" dirty="0"/>
          </a:p>
          <a:p>
            <a:pPr>
              <a:buFont typeface="Arial" charset="0"/>
              <a:buChar char="•"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7095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0"/>
          <p:cNvSpPr>
            <a:spLocks noChangeArrowheads="1"/>
          </p:cNvSpPr>
          <p:nvPr/>
        </p:nvSpPr>
        <p:spPr bwMode="auto">
          <a:xfrm>
            <a:off x="-36635" y="76201"/>
            <a:ext cx="44887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Tx/>
            </a:pPr>
            <a:r>
              <a:rPr lang="en-GB" altLang="en-US" sz="2400">
                <a:solidFill>
                  <a:srgbClr val="FFFFFF"/>
                </a:solidFill>
                <a:latin typeface="Verdana" pitchFamily="34" charset="0"/>
              </a:rPr>
              <a:t>JRC Competence Centres</a:t>
            </a:r>
          </a:p>
        </p:txBody>
      </p:sp>
      <p:pic>
        <p:nvPicPr>
          <p:cNvPr id="5222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89466"/>
            <a:ext cx="5338863" cy="5150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8" name="TextBox 6"/>
          <p:cNvSpPr txBox="1">
            <a:spLocks noChangeArrowheads="1"/>
          </p:cNvSpPr>
          <p:nvPr/>
        </p:nvSpPr>
        <p:spPr bwMode="auto">
          <a:xfrm>
            <a:off x="383931" y="2996952"/>
            <a:ext cx="8043497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628650" indent="-171450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085850" indent="-17145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>
              <a:buFont typeface="Arial" charset="0"/>
              <a:buChar char="•"/>
            </a:pPr>
            <a:endParaRPr lang="en-GB" altLang="en-US" sz="1800" dirty="0"/>
          </a:p>
          <a:p>
            <a:pPr>
              <a:buFont typeface="Arial" charset="0"/>
              <a:buChar char="•"/>
            </a:pPr>
            <a:endParaRPr lang="en-GB" altLang="en-US" sz="1800" dirty="0"/>
          </a:p>
          <a:p>
            <a:pPr>
              <a:buFont typeface="Arial" charset="0"/>
              <a:buChar char="•"/>
            </a:pPr>
            <a:r>
              <a:rPr lang="en-GB" altLang="en-US" sz="240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Competence Centre on Composite Indicators </a:t>
            </a:r>
            <a:br>
              <a:rPr lang="en-GB" altLang="en-US" sz="240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altLang="en-US" sz="240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and Scoreboards (CC-CI) </a:t>
            </a:r>
            <a:r>
              <a:rPr lang="en-GB" altLang="en-US" i="1" dirty="0" smtClean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February </a:t>
            </a:r>
            <a:r>
              <a:rPr lang="en-GB" altLang="en-US" i="1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2016</a:t>
            </a:r>
          </a:p>
          <a:p>
            <a:pPr>
              <a:buFont typeface="Arial" charset="0"/>
              <a:buChar char="•"/>
            </a:pPr>
            <a:endParaRPr lang="en-GB" altLang="en-US" sz="2400" dirty="0">
              <a:solidFill>
                <a:srgbClr val="0056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n-GB" altLang="en-US" sz="2400" dirty="0">
              <a:solidFill>
                <a:srgbClr val="0056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>
              <a:buFont typeface="Arial" charset="0"/>
              <a:buChar char="•"/>
            </a:pPr>
            <a:r>
              <a:rPr lang="en-GB" altLang="en-US" sz="240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Competence Centre on Microeconomic Evaluation </a:t>
            </a:r>
            <a:r>
              <a:rPr lang="en-GB" altLang="en-US" i="1" dirty="0" smtClean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May 2016</a:t>
            </a:r>
            <a:endParaRPr lang="en-GB" altLang="en-US" sz="2400" i="1" dirty="0">
              <a:solidFill>
                <a:srgbClr val="0056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48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1"/>
          </p:nvPr>
        </p:nvSpPr>
        <p:spPr>
          <a:xfrm>
            <a:off x="107504" y="764704"/>
            <a:ext cx="9144000" cy="5832648"/>
          </a:xfrm>
        </p:spPr>
        <p:txBody>
          <a:bodyPr tIns="648000" anchor="t"/>
          <a:lstStyle/>
          <a:p>
            <a:pPr marL="1257300" lvl="7" indent="-342900" eaLnBrk="0" hangingPunct="0">
              <a:lnSpc>
                <a:spcPct val="150000"/>
              </a:lnSpc>
              <a:spcBef>
                <a:spcPct val="0"/>
              </a:spcBef>
              <a:buClr>
                <a:srgbClr val="1E4494"/>
              </a:buClr>
              <a:buFont typeface="Verdana" pitchFamily="34" charset="0"/>
              <a:buAutoNum type="arabicPeriod"/>
              <a:defRPr/>
            </a:pPr>
            <a:r>
              <a:rPr lang="en-GB" b="1" dirty="0" smtClean="0">
                <a:solidFill>
                  <a:srgbClr val="004494"/>
                </a:solidFill>
                <a:latin typeface="Verdana" pitchFamily="34" charset="0"/>
                <a:ea typeface="MS PGothic" pitchFamily="34" charset="-128"/>
                <a:cs typeface="ＭＳ Ｐゴシック" charset="0"/>
              </a:rPr>
              <a:t>Economy</a:t>
            </a:r>
            <a:r>
              <a:rPr lang="en-GB" b="1" dirty="0">
                <a:solidFill>
                  <a:srgbClr val="004494"/>
                </a:solidFill>
                <a:latin typeface="Verdana" pitchFamily="34" charset="0"/>
                <a:ea typeface="MS PGothic" pitchFamily="34" charset="-128"/>
                <a:cs typeface="ＭＳ Ｐゴシック" charset="0"/>
              </a:rPr>
              <a:t>, Finance and Markets</a:t>
            </a:r>
          </a:p>
          <a:p>
            <a:pPr marL="1257300" lvl="7" indent="-342900" eaLnBrk="0" hangingPunct="0">
              <a:lnSpc>
                <a:spcPct val="150000"/>
              </a:lnSpc>
              <a:spcBef>
                <a:spcPct val="0"/>
              </a:spcBef>
              <a:buClr>
                <a:srgbClr val="1E4494"/>
              </a:buClr>
              <a:buFont typeface="Verdana" pitchFamily="34" charset="0"/>
              <a:buAutoNum type="arabicPeriod"/>
              <a:defRPr/>
            </a:pPr>
            <a:r>
              <a:rPr lang="en-GB" b="1" dirty="0">
                <a:solidFill>
                  <a:srgbClr val="004494"/>
                </a:solidFill>
                <a:latin typeface="Verdana" pitchFamily="34" charset="0"/>
                <a:ea typeface="MS PGothic" pitchFamily="34" charset="-128"/>
                <a:cs typeface="ＭＳ Ｐゴシック" charset="0"/>
              </a:rPr>
              <a:t>Energy and Transport</a:t>
            </a:r>
          </a:p>
          <a:p>
            <a:pPr marL="1257300" lvl="7" indent="-342900" eaLnBrk="0" hangingPunct="0">
              <a:lnSpc>
                <a:spcPct val="150000"/>
              </a:lnSpc>
              <a:spcBef>
                <a:spcPct val="0"/>
              </a:spcBef>
              <a:buClr>
                <a:srgbClr val="1E4494"/>
              </a:buClr>
              <a:buFont typeface="Verdana" pitchFamily="34" charset="0"/>
              <a:buAutoNum type="arabicPeriod"/>
              <a:defRPr/>
            </a:pPr>
            <a:r>
              <a:rPr lang="en-GB" b="1" dirty="0">
                <a:solidFill>
                  <a:srgbClr val="004494"/>
                </a:solidFill>
                <a:latin typeface="Verdana" pitchFamily="34" charset="0"/>
                <a:ea typeface="MS PGothic" pitchFamily="34" charset="-128"/>
                <a:cs typeface="ＭＳ Ｐゴシック" charset="0"/>
              </a:rPr>
              <a:t>Food, Nutrition and Health</a:t>
            </a:r>
          </a:p>
          <a:p>
            <a:pPr marL="1257300" lvl="7" indent="-342900" eaLnBrk="0" hangingPunct="0">
              <a:lnSpc>
                <a:spcPct val="150000"/>
              </a:lnSpc>
              <a:spcBef>
                <a:spcPct val="0"/>
              </a:spcBef>
              <a:buClr>
                <a:srgbClr val="1E4494"/>
              </a:buClr>
              <a:buFont typeface="Verdana" pitchFamily="34" charset="0"/>
              <a:buAutoNum type="arabicPeriod"/>
              <a:defRPr/>
            </a:pPr>
            <a:r>
              <a:rPr lang="en-GB" b="1" dirty="0">
                <a:solidFill>
                  <a:srgbClr val="004494"/>
                </a:solidFill>
                <a:latin typeface="Verdana" pitchFamily="34" charset="0"/>
                <a:ea typeface="MS PGothic" pitchFamily="34" charset="-128"/>
                <a:cs typeface="ＭＳ Ｐゴシック" charset="0"/>
              </a:rPr>
              <a:t>Natural Resources and Climate</a:t>
            </a:r>
          </a:p>
          <a:p>
            <a:pPr marL="1257300" lvl="7" indent="-342900" eaLnBrk="0" hangingPunct="0">
              <a:lnSpc>
                <a:spcPct val="150000"/>
              </a:lnSpc>
              <a:spcBef>
                <a:spcPct val="0"/>
              </a:spcBef>
              <a:buClr>
                <a:srgbClr val="1E4494"/>
              </a:buClr>
              <a:buFont typeface="Verdana" pitchFamily="34" charset="0"/>
              <a:buAutoNum type="arabicPeriod"/>
              <a:defRPr/>
            </a:pPr>
            <a:r>
              <a:rPr lang="en-GB" b="1" dirty="0">
                <a:solidFill>
                  <a:srgbClr val="004494"/>
                </a:solidFill>
                <a:latin typeface="Verdana" pitchFamily="34" charset="0"/>
                <a:ea typeface="MS PGothic" pitchFamily="34" charset="-128"/>
                <a:cs typeface="ＭＳ Ｐゴシック" charset="0"/>
              </a:rPr>
              <a:t>Civil Security</a:t>
            </a:r>
          </a:p>
          <a:p>
            <a:pPr marL="1257300" lvl="7" indent="-342900" eaLnBrk="0" hangingPunct="0">
              <a:lnSpc>
                <a:spcPct val="150000"/>
              </a:lnSpc>
              <a:spcBef>
                <a:spcPct val="0"/>
              </a:spcBef>
              <a:buClr>
                <a:srgbClr val="1E4494"/>
              </a:buClr>
              <a:buFont typeface="Verdana" pitchFamily="34" charset="0"/>
              <a:buAutoNum type="arabicPeriod"/>
              <a:defRPr/>
            </a:pPr>
            <a:r>
              <a:rPr lang="en-GB" b="1" dirty="0">
                <a:solidFill>
                  <a:srgbClr val="004494"/>
                </a:solidFill>
                <a:latin typeface="Verdana" pitchFamily="34" charset="0"/>
                <a:ea typeface="MS PGothic" pitchFamily="34" charset="-128"/>
                <a:cs typeface="ＭＳ Ｐゴシック" charset="0"/>
              </a:rPr>
              <a:t>Education, Skills and Employment</a:t>
            </a:r>
          </a:p>
          <a:p>
            <a:pPr marL="1257300" lvl="7" indent="-342900" eaLnBrk="0" hangingPunct="0">
              <a:lnSpc>
                <a:spcPct val="150000"/>
              </a:lnSpc>
              <a:spcBef>
                <a:spcPct val="0"/>
              </a:spcBef>
              <a:buClr>
                <a:srgbClr val="1E4494"/>
              </a:buClr>
              <a:buFont typeface="Verdana" pitchFamily="34" charset="0"/>
              <a:buAutoNum type="arabicPeriod"/>
              <a:defRPr/>
            </a:pPr>
            <a:r>
              <a:rPr lang="en-GB" b="1" dirty="0">
                <a:solidFill>
                  <a:srgbClr val="004494"/>
                </a:solidFill>
                <a:latin typeface="Verdana" pitchFamily="34" charset="0"/>
                <a:ea typeface="MS PGothic" pitchFamily="34" charset="-128"/>
                <a:cs typeface="ＭＳ Ｐゴシック" charset="0"/>
              </a:rPr>
              <a:t>Data and Digital Transformation</a:t>
            </a:r>
          </a:p>
          <a:p>
            <a:pPr marL="1257300" lvl="7" indent="-342900" eaLnBrk="0" hangingPunct="0">
              <a:lnSpc>
                <a:spcPct val="150000"/>
              </a:lnSpc>
              <a:spcBef>
                <a:spcPct val="0"/>
              </a:spcBef>
              <a:buClr>
                <a:srgbClr val="1E4494"/>
              </a:buClr>
              <a:buFont typeface="Verdana" pitchFamily="34" charset="0"/>
              <a:buAutoNum type="arabicPeriod"/>
              <a:defRPr/>
            </a:pPr>
            <a:r>
              <a:rPr lang="en-GB" b="1" dirty="0">
                <a:solidFill>
                  <a:srgbClr val="004494"/>
                </a:solidFill>
                <a:latin typeface="Verdana" pitchFamily="34" charset="0"/>
                <a:ea typeface="MS PGothic" pitchFamily="34" charset="-128"/>
                <a:cs typeface="ＭＳ Ｐゴシック" charset="0"/>
              </a:rPr>
              <a:t>People and Governance in a Multi-Cultural Society</a:t>
            </a:r>
          </a:p>
          <a:p>
            <a:pPr marL="1257300" lvl="7" indent="-342900" eaLnBrk="0" hangingPunct="0">
              <a:lnSpc>
                <a:spcPct val="150000"/>
              </a:lnSpc>
              <a:spcBef>
                <a:spcPct val="0"/>
              </a:spcBef>
              <a:buClr>
                <a:srgbClr val="1E4494"/>
              </a:buClr>
              <a:buFont typeface="Verdana" pitchFamily="34" charset="0"/>
              <a:buAutoNum type="arabicPeriod"/>
              <a:defRPr/>
            </a:pPr>
            <a:r>
              <a:rPr lang="en-GB" b="1" dirty="0">
                <a:solidFill>
                  <a:srgbClr val="004494"/>
                </a:solidFill>
                <a:latin typeface="Verdana" pitchFamily="34" charset="0"/>
                <a:ea typeface="MS PGothic" pitchFamily="34" charset="-128"/>
                <a:cs typeface="ＭＳ Ｐゴシック" charset="0"/>
              </a:rPr>
              <a:t>Migration and Territorial Development</a:t>
            </a:r>
          </a:p>
          <a:p>
            <a:pPr marL="1257300" lvl="7" indent="-342900" eaLnBrk="0" hangingPunct="0">
              <a:lnSpc>
                <a:spcPct val="150000"/>
              </a:lnSpc>
              <a:spcBef>
                <a:spcPct val="0"/>
              </a:spcBef>
              <a:buClr>
                <a:srgbClr val="1E4494"/>
              </a:buClr>
              <a:buFont typeface="Verdana" pitchFamily="34" charset="0"/>
              <a:buAutoNum type="arabicPeriod"/>
              <a:defRPr/>
            </a:pPr>
            <a:r>
              <a:rPr lang="en-GB" b="1" dirty="0">
                <a:solidFill>
                  <a:srgbClr val="004494"/>
                </a:solidFill>
                <a:latin typeface="Verdana" pitchFamily="34" charset="0"/>
                <a:ea typeface="MS PGothic" pitchFamily="34" charset="-128"/>
                <a:cs typeface="ＭＳ Ｐゴシック" charset="0"/>
              </a:rPr>
              <a:t>Innovation, Systems and Processes</a:t>
            </a:r>
            <a:r>
              <a:rPr lang="en-GB" sz="1800" dirty="0">
                <a:ea typeface="ＭＳ Ｐゴシック" charset="-128"/>
              </a:rPr>
              <a:t/>
            </a:r>
            <a:br>
              <a:rPr lang="en-GB" sz="1800" dirty="0">
                <a:ea typeface="ＭＳ Ｐゴシック" charset="-128"/>
              </a:rPr>
            </a:br>
            <a:endParaRPr lang="fr-BE" b="0" dirty="0" smtClean="0">
              <a:solidFill>
                <a:srgbClr val="1E4494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Clr>
                <a:srgbClr val="0050A0"/>
              </a:buClr>
              <a:defRPr/>
            </a:pPr>
            <a:endParaRPr lang="en-GB" sz="2000" b="0" dirty="0">
              <a:solidFill>
                <a:srgbClr val="1E4494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332" y="1"/>
            <a:ext cx="9144000" cy="1340768"/>
          </a:xfrm>
          <a:prstGeom prst="rect">
            <a:avLst/>
          </a:prstGeom>
        </p:spPr>
        <p:txBody>
          <a:bodyPr tIns="720000"/>
          <a:lstStyle/>
          <a:p>
            <a:r>
              <a:rPr lang="en-GB" sz="2600" dirty="0" smtClean="0">
                <a:solidFill>
                  <a:srgbClr val="1E4494"/>
                </a:solidFill>
                <a:latin typeface="+mj-lt"/>
              </a:rPr>
              <a:t>Thematic focus areas</a:t>
            </a:r>
            <a:endParaRPr lang="en-GB" sz="2600" dirty="0">
              <a:solidFill>
                <a:srgbClr val="1E449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6411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1" t="-2411" r="40045"/>
          <a:stretch>
            <a:fillRect/>
          </a:stretch>
        </p:blipFill>
        <p:spPr bwMode="auto">
          <a:xfrm>
            <a:off x="395535" y="5149822"/>
            <a:ext cx="1238903" cy="1407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 txBox="1">
            <a:spLocks noChangeArrowheads="1"/>
          </p:cNvSpPr>
          <p:nvPr/>
        </p:nvSpPr>
        <p:spPr bwMode="auto">
          <a:xfrm>
            <a:off x="12022" y="1192"/>
            <a:ext cx="9075896" cy="86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+mj-lt"/>
                <a:ea typeface="+mj-ea"/>
                <a:cs typeface="+mj-cs"/>
              </a:defRPr>
            </a:lvl1pPr>
            <a:lvl2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2pPr>
            <a:lvl3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3pPr>
            <a:lvl4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4pPr>
            <a:lvl5pPr marL="358775" indent="-358775"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marL="87313" indent="0" eaLnBrk="1" hangingPunct="1"/>
            <a:r>
              <a:rPr lang="en-GB" altLang="en-US" sz="2400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JRC's Nuclear Safety, Safeguards and Security Activities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1224" y="980728"/>
            <a:ext cx="3290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800" b="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Safety of Generation II and III nuclear reactors</a:t>
            </a:r>
            <a:endParaRPr lang="en-GB" sz="1800" b="0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497" y="2101148"/>
            <a:ext cx="1818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800" b="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Safety of Generation IV nuclear reactors</a:t>
            </a:r>
            <a:endParaRPr lang="en-GB" sz="1800" b="0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22360" y="3962440"/>
            <a:ext cx="188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0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</a:t>
            </a:r>
            <a:r>
              <a:rPr lang="en-GB" sz="1800" b="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uclear Emergency Preparedness and Response</a:t>
            </a:r>
            <a:endParaRPr lang="en-GB" sz="1800" b="0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30756" y="3397525"/>
            <a:ext cx="1830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CBRNE security</a:t>
            </a:r>
            <a:endParaRPr lang="en-GB" sz="1800" b="0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21272" y="865289"/>
            <a:ext cx="2890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Nuclear safeguards and non-proliferation</a:t>
            </a:r>
            <a:endParaRPr lang="en-GB" sz="1800" b="0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608" y="5845798"/>
            <a:ext cx="9075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b="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Nuclear knowledge management, education &amp; training,</a:t>
            </a:r>
            <a:br>
              <a:rPr lang="en-GB" sz="1800" b="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800" b="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R&amp;D infrastructure</a:t>
            </a:r>
            <a:endParaRPr lang="en-GB" sz="1800" b="0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614" y="4483220"/>
            <a:ext cx="3103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800" b="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Nuclear decommissioning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416" y="1745247"/>
            <a:ext cx="1448928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2286542" y="3770808"/>
            <a:ext cx="6704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ESSOR</a:t>
            </a:r>
            <a:endParaRPr lang="en-GB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bject 2"/>
          <p:cNvSpPr/>
          <p:nvPr/>
        </p:nvSpPr>
        <p:spPr>
          <a:xfrm>
            <a:off x="1475657" y="3397525"/>
            <a:ext cx="1728192" cy="1111595"/>
          </a:xfrm>
          <a:prstGeom prst="rect">
            <a:avLst/>
          </a:prstGeom>
          <a:blipFill>
            <a:blip r:embed="rId4" cstate="print"/>
            <a:srcRect/>
            <a:stretch>
              <a:fillRect l="-180200" t="-433603" r="-227416" b="-62868"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Group 4"/>
          <p:cNvGrpSpPr/>
          <p:nvPr/>
        </p:nvGrpSpPr>
        <p:grpSpPr>
          <a:xfrm>
            <a:off x="5724128" y="3964874"/>
            <a:ext cx="1512168" cy="1048302"/>
            <a:chOff x="5047328" y="3591363"/>
            <a:chExt cx="1315294" cy="851329"/>
          </a:xfrm>
        </p:grpSpPr>
        <p:pic>
          <p:nvPicPr>
            <p:cNvPr id="29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165"/>
            <a:stretch>
              <a:fillRect/>
            </a:stretch>
          </p:blipFill>
          <p:spPr bwMode="auto">
            <a:xfrm>
              <a:off x="5047328" y="3591363"/>
              <a:ext cx="1315294" cy="851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5345742" y="4188447"/>
              <a:ext cx="718466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en-US" sz="1000" dirty="0">
                  <a:latin typeface="Arial" pitchFamily="34" charset="0"/>
                </a:rPr>
                <a:t>EURDEP</a:t>
              </a:r>
              <a:endParaRPr lang="en-GB" sz="1000" dirty="0"/>
            </a:p>
          </p:txBody>
        </p:sp>
      </p:grpSp>
      <p:pic>
        <p:nvPicPr>
          <p:cNvPr id="25" name="Picture 4" descr="Hot cells 06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193" y="5431281"/>
            <a:ext cx="1489225" cy="1051616"/>
          </a:xfrm>
          <a:prstGeom prst="rect">
            <a:avLst/>
          </a:prstGeom>
          <a:noFill/>
          <a:ln w="12700">
            <a:solidFill>
              <a:srgbClr val="00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2421892" y="5394702"/>
            <a:ext cx="4297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b="0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Radioactive waste management</a:t>
            </a:r>
          </a:p>
        </p:txBody>
      </p:sp>
      <p:grpSp>
        <p:nvGrpSpPr>
          <p:cNvPr id="35" name="Group 7"/>
          <p:cNvGrpSpPr>
            <a:grpSpLocks/>
          </p:cNvGrpSpPr>
          <p:nvPr/>
        </p:nvGrpSpPr>
        <p:grpSpPr bwMode="auto">
          <a:xfrm>
            <a:off x="3779913" y="3953323"/>
            <a:ext cx="1307128" cy="1477958"/>
            <a:chOff x="4345" y="2596"/>
            <a:chExt cx="1786" cy="1497"/>
          </a:xfrm>
        </p:grpSpPr>
        <p:pic>
          <p:nvPicPr>
            <p:cNvPr id="36" name="Picture 8" descr="Äspo"/>
            <p:cNvPicPr>
              <a:picLocks noChangeAspect="1" noChangeArrowheads="1"/>
            </p:cNvPicPr>
            <p:nvPr/>
          </p:nvPicPr>
          <p:blipFill>
            <a:blip r:embed="rId7">
              <a:lum bright="-12000" contrast="3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5" y="2596"/>
              <a:ext cx="1703" cy="1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Text Box 9"/>
            <p:cNvSpPr txBox="1">
              <a:spLocks noChangeArrowheads="1"/>
            </p:cNvSpPr>
            <p:nvPr/>
          </p:nvSpPr>
          <p:spPr bwMode="auto">
            <a:xfrm>
              <a:off x="4470" y="3767"/>
              <a:ext cx="1661" cy="2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3300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1pPr>
              <a:lvl2pPr marL="742950" indent="-285750" eaLnBrk="0" hangingPunct="0"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7600" b="1">
                  <a:solidFill>
                    <a:srgbClr val="FFD624"/>
                  </a:solidFill>
                  <a:latin typeface="Verdana" pitchFamily="34" charset="0"/>
                  <a:ea typeface="ＭＳ Ｐゴシック" pitchFamily="34" charset="-128"/>
                </a:defRPr>
              </a:lvl9pPr>
            </a:lstStyle>
            <a:p>
              <a:r>
                <a:rPr lang="en-US" altLang="en-US" sz="1000" dirty="0">
                  <a:solidFill>
                    <a:srgbClr val="000099"/>
                  </a:solidFill>
                </a:rPr>
                <a:t>Repository</a:t>
              </a:r>
            </a:p>
          </p:txBody>
        </p:sp>
      </p:grpSp>
      <p:pic>
        <p:nvPicPr>
          <p:cNvPr id="3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52" r="26472" b="23895"/>
          <a:stretch>
            <a:fillRect/>
          </a:stretch>
        </p:blipFill>
        <p:spPr bwMode="auto">
          <a:xfrm>
            <a:off x="4019843" y="577080"/>
            <a:ext cx="1101429" cy="1269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/>
          <p:cNvSpPr/>
          <p:nvPr/>
        </p:nvSpPr>
        <p:spPr bwMode="auto">
          <a:xfrm>
            <a:off x="3300747" y="2467386"/>
            <a:ext cx="2698380" cy="1323439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016319" y="2132278"/>
            <a:ext cx="29339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Partnership and support to</a:t>
            </a:r>
            <a:br>
              <a:rPr lang="en-GB" sz="1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Member States, Stakeholders</a:t>
            </a:r>
            <a:r>
              <a:rPr lang="en-GB" sz="1800" b="1" dirty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  <a:r>
              <a:rPr lang="en-GB" sz="1800" b="1" dirty="0" smtClean="0">
                <a:solidFill>
                  <a:srgbClr val="00006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international cooperation</a:t>
            </a:r>
            <a:endParaRPr lang="en-GB" sz="1800" b="1" dirty="0">
              <a:solidFill>
                <a:srgbClr val="00006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3209066" y="2097328"/>
            <a:ext cx="2795278" cy="1867546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835696" y="1916834"/>
            <a:ext cx="1312217" cy="1364195"/>
            <a:chOff x="1969245" y="1916832"/>
            <a:chExt cx="1312217" cy="1364195"/>
          </a:xfrm>
        </p:grpSpPr>
        <p:grpSp>
          <p:nvGrpSpPr>
            <p:cNvPr id="9" name="Group 8"/>
            <p:cNvGrpSpPr/>
            <p:nvPr/>
          </p:nvGrpSpPr>
          <p:grpSpPr>
            <a:xfrm>
              <a:off x="1969245" y="1998484"/>
              <a:ext cx="1234603" cy="1282543"/>
              <a:chOff x="252413" y="2406650"/>
              <a:chExt cx="4252912" cy="4222750"/>
            </a:xfrm>
          </p:grpSpPr>
          <p:pic>
            <p:nvPicPr>
              <p:cNvPr id="41" name="Picture 5" descr="SF16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2413" y="2406650"/>
                <a:ext cx="4252912" cy="42227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42" name="Straight Connector 41"/>
              <p:cNvCxnSpPr/>
              <p:nvPr/>
            </p:nvCxnSpPr>
            <p:spPr bwMode="auto">
              <a:xfrm>
                <a:off x="3737694" y="2732087"/>
                <a:ext cx="581684" cy="0"/>
              </a:xfrm>
              <a:prstGeom prst="line">
                <a:avLst/>
              </a:prstGeom>
              <a:noFill/>
              <a:ln w="222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0" name="TextBox 9"/>
            <p:cNvSpPr txBox="1"/>
            <p:nvPr/>
          </p:nvSpPr>
          <p:spPr>
            <a:xfrm>
              <a:off x="2849414" y="1916832"/>
              <a:ext cx="43204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800" b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1mm</a:t>
              </a:r>
              <a:endParaRPr lang="en-GB" sz="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82820" y="319088"/>
            <a:ext cx="40011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sk-SK" sz="28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Thematic</a:t>
            </a:r>
            <a:r>
              <a:rPr lang="sk-SK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sk-SK" sz="280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Session</a:t>
            </a:r>
            <a:r>
              <a:rPr lang="en-GB" sz="2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sk-SK" sz="2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endParaRPr lang="en-GB" sz="2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79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2" descr="Image result for Food Securit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46437"/>
            <a:ext cx="3648232" cy="2214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Rectangle 2"/>
          <p:cNvSpPr txBox="1">
            <a:spLocks noChangeArrowheads="1"/>
          </p:cNvSpPr>
          <p:nvPr/>
        </p:nvSpPr>
        <p:spPr bwMode="auto">
          <a:xfrm>
            <a:off x="395536" y="1982133"/>
            <a:ext cx="6436087" cy="4039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800100" indent="-342900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>
              <a:buClr>
                <a:srgbClr val="005696"/>
              </a:buClr>
              <a:buFont typeface="Wingdings" pitchFamily="2" charset="2"/>
              <a:buChar char="§"/>
            </a:pPr>
            <a:r>
              <a:rPr lang="en-GB" altLang="en-US" dirty="0"/>
              <a:t>Food security – general aspects</a:t>
            </a:r>
          </a:p>
          <a:p>
            <a:pPr>
              <a:buClr>
                <a:srgbClr val="005696"/>
              </a:buClr>
              <a:buFont typeface="Wingdings" pitchFamily="2" charset="2"/>
              <a:buChar char="§"/>
            </a:pPr>
            <a:r>
              <a:rPr lang="en-GB" altLang="en-US" dirty="0"/>
              <a:t>Views on the food chain/food system/consumer choices</a:t>
            </a:r>
          </a:p>
          <a:p>
            <a:pPr>
              <a:buClr>
                <a:srgbClr val="005696"/>
              </a:buClr>
              <a:buFont typeface="Wingdings" pitchFamily="2" charset="2"/>
              <a:buChar char="§"/>
            </a:pPr>
            <a:r>
              <a:rPr lang="en-GB" altLang="en-US" dirty="0"/>
              <a:t>JRC </a:t>
            </a:r>
            <a:r>
              <a:rPr lang="sk-SK" altLang="en-US" dirty="0" err="1"/>
              <a:t>activities</a:t>
            </a:r>
            <a:r>
              <a:rPr lang="sk-SK" altLang="en-US" dirty="0"/>
              <a:t> </a:t>
            </a:r>
            <a:r>
              <a:rPr lang="en-GB" altLang="en-US" dirty="0"/>
              <a:t> – information systems, markets, socio-economics, nutrition</a:t>
            </a:r>
          </a:p>
          <a:p>
            <a:pPr>
              <a:buClr>
                <a:srgbClr val="005696"/>
              </a:buClr>
              <a:buFont typeface="Wingdings" pitchFamily="2" charset="2"/>
              <a:buChar char="§"/>
            </a:pPr>
            <a:r>
              <a:rPr lang="en-GB" altLang="en-US" dirty="0"/>
              <a:t>JRC international partners – FAO, WFP, IFPRI, UNHCR</a:t>
            </a:r>
          </a:p>
          <a:p>
            <a:pPr>
              <a:buClr>
                <a:srgbClr val="005696"/>
              </a:buClr>
              <a:buFont typeface="Wingdings" pitchFamily="2" charset="2"/>
              <a:buChar char="§"/>
            </a:pPr>
            <a:r>
              <a:rPr lang="en-GB" altLang="en-US" dirty="0"/>
              <a:t>JRC work with </a:t>
            </a:r>
            <a:r>
              <a:rPr lang="sk-SK" altLang="en-US" dirty="0"/>
              <a:t>the </a:t>
            </a:r>
            <a:r>
              <a:rPr lang="en-GB" altLang="en-US" dirty="0"/>
              <a:t>Czech </a:t>
            </a:r>
            <a:r>
              <a:rPr lang="sk-SK" altLang="en-US" dirty="0"/>
              <a:t>R</a:t>
            </a:r>
            <a:r>
              <a:rPr lang="en-GB" altLang="en-US" dirty="0" err="1"/>
              <a:t>epublic</a:t>
            </a:r>
            <a:endParaRPr lang="en-GB" altLang="en-US" dirty="0"/>
          </a:p>
          <a:p>
            <a:pPr lvl="1">
              <a:buClr>
                <a:srgbClr val="005696"/>
              </a:buClr>
              <a:buFont typeface="Wingdings" pitchFamily="2" charset="2"/>
              <a:buChar char="Ø"/>
            </a:pPr>
            <a:r>
              <a:rPr lang="en-GB" altLang="en-US" dirty="0"/>
              <a:t>Sentinel trial (Copernicus)</a:t>
            </a:r>
          </a:p>
          <a:p>
            <a:pPr lvl="1">
              <a:buClr>
                <a:srgbClr val="005696"/>
              </a:buClr>
              <a:buFont typeface="Wingdings" pitchFamily="2" charset="2"/>
              <a:buChar char="Ø"/>
            </a:pPr>
            <a:r>
              <a:rPr lang="en-GB" altLang="en-US" dirty="0"/>
              <a:t>Crop yield forecasting</a:t>
            </a:r>
          </a:p>
        </p:txBody>
      </p:sp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517281" y="1458913"/>
            <a:ext cx="84230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175"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r>
              <a:rPr lang="sk-SK" altLang="en-US" sz="2800" dirty="0" err="1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Food</a:t>
            </a:r>
            <a:r>
              <a:rPr lang="sk-SK" altLang="en-US" sz="280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GB" altLang="en-US" sz="280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</a:t>
            </a:r>
            <a:r>
              <a:rPr lang="sk-SK" altLang="en-US" sz="2800" dirty="0" err="1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ecurity</a:t>
            </a:r>
            <a:endParaRPr lang="en-GB" altLang="en-US" sz="2800" dirty="0">
              <a:solidFill>
                <a:srgbClr val="0056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820" y="319088"/>
            <a:ext cx="44459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sk-SK" sz="28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Thematic</a:t>
            </a:r>
            <a:r>
              <a:rPr lang="sk-SK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sk-SK" sz="280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Session</a:t>
            </a:r>
            <a:r>
              <a:rPr lang="en-GB" sz="2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sk-SK" sz="2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endParaRPr lang="en-GB" sz="2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22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1"/>
          </p:nvPr>
        </p:nvSpPr>
        <p:spPr>
          <a:xfrm>
            <a:off x="0" y="1052736"/>
            <a:ext cx="9141580" cy="5184576"/>
          </a:xfrm>
        </p:spPr>
        <p:txBody>
          <a:bodyPr tIns="648000" anchor="t"/>
          <a:lstStyle/>
          <a:p>
            <a:pPr marL="285750" indent="-285750">
              <a:spcBef>
                <a:spcPts val="600"/>
              </a:spcBef>
              <a:buClr>
                <a:srgbClr val="0050A0"/>
              </a:buClr>
              <a:buFont typeface="Arial" panose="020B0604020202020204" pitchFamily="34" charset="0"/>
              <a:buChar char="•"/>
              <a:defRPr/>
            </a:pPr>
            <a:r>
              <a:rPr lang="fr-BE" sz="200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Boundary</a:t>
            </a:r>
            <a:r>
              <a:rPr lang="fr-BE" sz="200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organisation</a:t>
            </a:r>
          </a:p>
          <a:p>
            <a:pPr marL="285750" indent="-285750">
              <a:spcBef>
                <a:spcPts val="600"/>
              </a:spcBef>
              <a:buClr>
                <a:srgbClr val="0050A0"/>
              </a:buClr>
              <a:buFont typeface="Arial" panose="020B0604020202020204" pitchFamily="34" charset="0"/>
              <a:buChar char="•"/>
              <a:defRPr/>
            </a:pPr>
            <a:r>
              <a:rPr lang="fr-BE" sz="200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Independent</a:t>
            </a:r>
            <a:r>
              <a:rPr lang="fr-BE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BE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of </a:t>
            </a:r>
            <a:r>
              <a:rPr lang="fr-BE" sz="2000" b="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private</a:t>
            </a:r>
            <a:r>
              <a:rPr lang="en-GB" sz="2000" b="0" dirty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fr-BE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BE" sz="2000" b="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co</a:t>
            </a:r>
            <a:r>
              <a:rPr lang="en-GB" sz="2000" b="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mmercial</a:t>
            </a:r>
            <a:r>
              <a:rPr lang="fr-BE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or national </a:t>
            </a:r>
            <a:r>
              <a:rPr lang="fr-BE" sz="2000" b="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interests</a:t>
            </a:r>
            <a:endParaRPr lang="fr-BE" sz="2000" b="0" dirty="0" smtClean="0">
              <a:solidFill>
                <a:srgbClr val="1E4494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spcBef>
                <a:spcPts val="600"/>
              </a:spcBef>
              <a:buClr>
                <a:srgbClr val="0050A0"/>
              </a:buClr>
              <a:buFont typeface="Arial" panose="020B0604020202020204" pitchFamily="34" charset="0"/>
              <a:buChar char="•"/>
              <a:defRPr/>
            </a:pPr>
            <a:r>
              <a:rPr lang="fr-BE" sz="2000" dirty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Policy </a:t>
            </a:r>
            <a:r>
              <a:rPr lang="fr-BE" sz="200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neutral</a:t>
            </a:r>
            <a:r>
              <a:rPr lang="fr-BE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fr-BE" sz="2000" b="0" dirty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has no </a:t>
            </a:r>
            <a:r>
              <a:rPr lang="fr-BE" sz="2000" b="0" dirty="0" err="1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policy</a:t>
            </a:r>
            <a:r>
              <a:rPr lang="fr-BE" sz="2000" b="0" dirty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agenda of </a:t>
            </a:r>
            <a:r>
              <a:rPr lang="fr-BE" sz="2000" b="0" dirty="0" err="1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its</a:t>
            </a:r>
            <a:r>
              <a:rPr lang="fr-BE" sz="2000" b="0" dirty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BE" sz="2000" b="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own</a:t>
            </a:r>
            <a:endParaRPr lang="fr-BE" sz="2000" b="0" dirty="0" smtClean="0">
              <a:solidFill>
                <a:srgbClr val="1E4494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spcBef>
                <a:spcPts val="600"/>
              </a:spcBef>
              <a:buClr>
                <a:srgbClr val="0050A0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Work </a:t>
            </a:r>
            <a:r>
              <a:rPr lang="en-GB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for </a:t>
            </a:r>
            <a:r>
              <a:rPr lang="en-GB" sz="200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more than 20 </a:t>
            </a:r>
            <a:r>
              <a:rPr lang="en-GB" sz="200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EC policy departments</a:t>
            </a:r>
            <a:endParaRPr lang="en-GB" sz="2000" dirty="0" smtClean="0">
              <a:solidFill>
                <a:srgbClr val="1E4494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buClr>
                <a:srgbClr val="0050A0"/>
              </a:buClr>
              <a:buFont typeface="Arial" panose="020B0604020202020204" pitchFamily="34" charset="0"/>
              <a:buChar char="•"/>
              <a:defRPr/>
            </a:pPr>
            <a:r>
              <a:rPr lang="fr-BE" sz="200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wide</a:t>
            </a:r>
            <a:r>
              <a:rPr lang="fr-BE" sz="200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BE" sz="200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range of areas</a:t>
            </a:r>
            <a:r>
              <a:rPr lang="fr-BE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BE" sz="2000" b="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from</a:t>
            </a:r>
            <a:r>
              <a:rPr lang="fr-BE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BE" sz="2000" b="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economic</a:t>
            </a:r>
            <a:r>
              <a:rPr lang="fr-BE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and </a:t>
            </a:r>
            <a:r>
              <a:rPr lang="fr-BE" sz="2000" b="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financial</a:t>
            </a:r>
            <a:r>
              <a:rPr lang="fr-BE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BE" sz="2000" b="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analysis</a:t>
            </a:r>
            <a:r>
              <a:rPr lang="fr-BE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BE" sz="2000" b="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through</a:t>
            </a:r>
            <a:r>
              <a:rPr lang="fr-BE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to </a:t>
            </a:r>
            <a:r>
              <a:rPr lang="fr-BE" sz="2000" b="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energy</a:t>
            </a:r>
            <a:r>
              <a:rPr lang="fr-BE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fr-BE" sz="2000" b="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health</a:t>
            </a:r>
            <a:r>
              <a:rPr lang="fr-BE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fr-BE" sz="2000" b="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environment</a:t>
            </a:r>
            <a:r>
              <a:rPr lang="fr-BE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and </a:t>
            </a:r>
            <a:r>
              <a:rPr lang="fr-BE" sz="2000" b="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nuclear</a:t>
            </a:r>
            <a:r>
              <a:rPr lang="fr-BE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BE" sz="2000" b="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safeguards</a:t>
            </a:r>
            <a:endParaRPr lang="fr-BE" sz="2000" b="0" dirty="0" smtClean="0">
              <a:solidFill>
                <a:srgbClr val="1E4494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spcBef>
                <a:spcPts val="600"/>
              </a:spcBef>
              <a:buClr>
                <a:srgbClr val="0050A0"/>
              </a:buClr>
              <a:buFont typeface="Arial" panose="020B0604020202020204" pitchFamily="34" charset="0"/>
              <a:buChar char="•"/>
              <a:defRPr/>
            </a:pPr>
            <a:r>
              <a:rPr lang="fr-BE" sz="2000" dirty="0">
                <a:solidFill>
                  <a:srgbClr val="1E4494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Transversal</a:t>
            </a:r>
            <a:r>
              <a:rPr lang="fr-BE" sz="2000" b="0" dirty="0">
                <a:solidFill>
                  <a:srgbClr val="1E4494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service </a:t>
            </a:r>
            <a:r>
              <a:rPr lang="fr-BE" sz="2000" b="0" dirty="0" err="1" smtClean="0">
                <a:solidFill>
                  <a:srgbClr val="1E4494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p</a:t>
            </a:r>
            <a:r>
              <a:rPr lang="fr-BE" sz="2000" b="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rovides</a:t>
            </a:r>
            <a:r>
              <a:rPr lang="fr-BE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BE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support </a:t>
            </a:r>
            <a:r>
              <a:rPr lang="fr-BE" sz="2000" b="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throughout</a:t>
            </a:r>
            <a:r>
              <a:rPr lang="fr-BE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the </a:t>
            </a:r>
            <a:r>
              <a:rPr lang="fr-BE" sz="200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whole</a:t>
            </a:r>
            <a:r>
              <a:rPr lang="fr-BE" sz="200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BE" sz="200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policy</a:t>
            </a:r>
            <a:r>
              <a:rPr lang="fr-BE" sz="200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cycle</a:t>
            </a:r>
            <a:endParaRPr lang="fr-BE" sz="2000" dirty="0">
              <a:solidFill>
                <a:srgbClr val="1E4494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lnSpc>
                <a:spcPts val="2500"/>
              </a:lnSpc>
              <a:spcBef>
                <a:spcPts val="600"/>
              </a:spcBef>
              <a:buClr>
                <a:srgbClr val="0050A0"/>
              </a:buClr>
              <a:defRPr/>
            </a:pPr>
            <a:endParaRPr lang="en-GB" sz="2000" b="0" dirty="0">
              <a:solidFill>
                <a:srgbClr val="1E4494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-2420" y="0"/>
            <a:ext cx="9144000" cy="1700808"/>
          </a:xfrm>
          <a:prstGeom prst="rect">
            <a:avLst/>
          </a:prstGeom>
        </p:spPr>
        <p:txBody>
          <a:bodyPr lIns="360000" tIns="720000" rIns="0" bIns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494"/>
                </a:solidFill>
                <a:latin typeface="Verdana"/>
                <a:ea typeface="MS PGothic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GB" altLang="en-US" sz="2600" kern="0" dirty="0" smtClean="0">
                <a:solidFill>
                  <a:srgbClr val="1E4494"/>
                </a:solidFill>
                <a:latin typeface="+mj-lt"/>
              </a:rPr>
              <a:t>DG JRC Role: facts &amp; figures</a:t>
            </a:r>
            <a:endParaRPr lang="en-GB" sz="2600" kern="0" dirty="0">
              <a:solidFill>
                <a:srgbClr val="1E449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9978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 txBox="1">
            <a:spLocks noChangeArrowheads="1"/>
          </p:cNvSpPr>
          <p:nvPr/>
        </p:nvSpPr>
        <p:spPr bwMode="auto">
          <a:xfrm>
            <a:off x="282820" y="2420938"/>
            <a:ext cx="6548803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>
              <a:buClr>
                <a:srgbClr val="005696"/>
              </a:buClr>
              <a:buFont typeface="Wingdings" panose="05000000000000000000" pitchFamily="2" charset="2"/>
              <a:buChar char="§"/>
              <a:defRPr/>
            </a:pPr>
            <a:r>
              <a:rPr lang="en-GB" altLang="en-US" dirty="0" smtClean="0"/>
              <a:t>Dedicated </a:t>
            </a:r>
            <a:r>
              <a:rPr lang="en-GB" altLang="en-US" dirty="0"/>
              <a:t>JRC team </a:t>
            </a:r>
            <a:endParaRPr lang="en-GB" altLang="en-US" dirty="0" smtClean="0"/>
          </a:p>
          <a:p>
            <a:pPr>
              <a:buClr>
                <a:srgbClr val="005696"/>
              </a:buClr>
              <a:buFont typeface="Wingdings" panose="05000000000000000000" pitchFamily="2" charset="2"/>
              <a:buChar char="§"/>
              <a:defRPr/>
            </a:pPr>
            <a:r>
              <a:rPr lang="en-GB" dirty="0" smtClean="0"/>
              <a:t>Collaborations </a:t>
            </a:r>
            <a:r>
              <a:rPr lang="en-GB" dirty="0" smtClean="0"/>
              <a:t>with policy DGs, in specific policy areas </a:t>
            </a:r>
            <a:endParaRPr lang="en-GB" dirty="0" smtClean="0"/>
          </a:p>
          <a:p>
            <a:pPr>
              <a:buClr>
                <a:srgbClr val="005696"/>
              </a:buClr>
              <a:buFont typeface="Wingdings" panose="05000000000000000000" pitchFamily="2" charset="2"/>
              <a:buChar char="§"/>
              <a:defRPr/>
            </a:pPr>
            <a:r>
              <a:rPr lang="en-GB" dirty="0" smtClean="0"/>
              <a:t>Ad-hoc </a:t>
            </a:r>
            <a:r>
              <a:rPr lang="en-GB" dirty="0" smtClean="0"/>
              <a:t>training to EC officials to increase awareness</a:t>
            </a:r>
          </a:p>
          <a:p>
            <a:pPr>
              <a:buClr>
                <a:srgbClr val="005696"/>
              </a:buClr>
              <a:buFont typeface="Wingdings" panose="05000000000000000000" pitchFamily="2" charset="2"/>
              <a:buChar char="§"/>
              <a:defRPr/>
            </a:pPr>
            <a:r>
              <a:rPr lang="en-GB" dirty="0" smtClean="0"/>
              <a:t>Running behavioural experiments with local partners, in M</a:t>
            </a:r>
            <a:r>
              <a:rPr lang="sk-SK" dirty="0" err="1" smtClean="0"/>
              <a:t>ember</a:t>
            </a:r>
            <a:r>
              <a:rPr lang="sk-SK" dirty="0" smtClean="0"/>
              <a:t> </a:t>
            </a:r>
            <a:r>
              <a:rPr lang="en-GB" dirty="0" smtClean="0"/>
              <a:t>S</a:t>
            </a:r>
            <a:r>
              <a:rPr lang="sk-SK" dirty="0" err="1" smtClean="0"/>
              <a:t>tate</a:t>
            </a:r>
            <a:r>
              <a:rPr lang="en-GB" dirty="0" smtClean="0"/>
              <a:t>s</a:t>
            </a:r>
          </a:p>
          <a:p>
            <a:pPr>
              <a:buClr>
                <a:srgbClr val="005696"/>
              </a:buClr>
              <a:buFont typeface="Wingdings" panose="05000000000000000000" pitchFamily="2" charset="2"/>
              <a:buChar char="§"/>
              <a:defRPr/>
            </a:pPr>
            <a:r>
              <a:rPr lang="en-GB" dirty="0" smtClean="0"/>
              <a:t>Promoting stronger links between researchers and policymakers</a:t>
            </a:r>
          </a:p>
          <a:p>
            <a:pPr>
              <a:buClr>
                <a:srgbClr val="005696"/>
              </a:buClr>
              <a:buFont typeface="Wingdings" panose="05000000000000000000" pitchFamily="2" charset="2"/>
              <a:buChar char="§"/>
              <a:defRPr/>
            </a:pPr>
            <a:r>
              <a:rPr lang="en-GB" dirty="0" smtClean="0"/>
              <a:t>Recent publication, BIAP 2016 (February 2016)</a:t>
            </a:r>
          </a:p>
          <a:p>
            <a:pPr marL="0" indent="0">
              <a:buClr>
                <a:srgbClr val="005696"/>
              </a:buClr>
              <a:defRPr/>
            </a:pPr>
            <a:endParaRPr lang="en-GB" dirty="0" smtClean="0"/>
          </a:p>
        </p:txBody>
      </p:sp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539262" y="1057031"/>
            <a:ext cx="842303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175"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r>
              <a:rPr lang="sk-SK" altLang="en-US" sz="2800" dirty="0" err="1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Behavioural</a:t>
            </a:r>
            <a:r>
              <a:rPr lang="sk-SK" altLang="en-US" sz="280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k-SK" altLang="en-US" sz="2800" dirty="0" err="1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Sciences</a:t>
            </a:r>
            <a:r>
              <a:rPr lang="sk-SK" altLang="en-US" sz="280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and </a:t>
            </a:r>
            <a:r>
              <a:rPr lang="sk-SK" altLang="en-US" sz="2800" dirty="0" err="1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their</a:t>
            </a:r>
            <a:r>
              <a:rPr lang="sk-SK" altLang="en-US" sz="280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role in </a:t>
            </a:r>
            <a:r>
              <a:rPr lang="sk-SK" altLang="en-US" sz="2800" dirty="0" err="1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decision</a:t>
            </a:r>
            <a:r>
              <a:rPr lang="sk-SK" altLang="en-US" sz="280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sk-SK" altLang="en-US" sz="2800" dirty="0" err="1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making</a:t>
            </a:r>
            <a:endParaRPr lang="en-GB" altLang="en-US" sz="2800" dirty="0">
              <a:solidFill>
                <a:srgbClr val="005696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820" y="319088"/>
            <a:ext cx="49372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>
                <a:srgbClr val="000000"/>
              </a:buClr>
              <a:defRPr/>
            </a:pPr>
            <a:r>
              <a:rPr lang="sk-SK" sz="28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Thematic</a:t>
            </a:r>
            <a:r>
              <a:rPr lang="sk-SK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sk-SK" sz="2800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Session</a:t>
            </a:r>
            <a:r>
              <a:rPr lang="sk-SK" sz="28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III</a:t>
            </a:r>
            <a:endParaRPr lang="en-GB" sz="28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623" y="2204864"/>
            <a:ext cx="2117480" cy="30876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5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\\net1.cec.eu.int\JRC\Public\EVENTS\Images for DG's new strategy presentation\Bridging the silos\Drawing A Bridge © freshide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7" y="1124744"/>
            <a:ext cx="6537071" cy="485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15822" y="4221096"/>
            <a:ext cx="30732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0" dirty="0" smtClean="0">
                <a:solidFill>
                  <a:srgbClr val="C00000"/>
                </a:solidFill>
              </a:rPr>
              <a:t>HOW</a:t>
            </a:r>
            <a:endParaRPr lang="en-GB" sz="8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5376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6"/>
          <p:cNvSpPr>
            <a:spLocks noChangeArrowheads="1"/>
          </p:cNvSpPr>
          <p:nvPr/>
        </p:nvSpPr>
        <p:spPr bwMode="auto">
          <a:xfrm>
            <a:off x="120419" y="1124744"/>
            <a:ext cx="6359769" cy="511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6075" indent="-342900" defTabSz="361950">
              <a:tabLst>
                <a:tab pos="5297488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 defTabSz="361950">
              <a:tabLst>
                <a:tab pos="5297488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3175" defTabSz="361950">
              <a:tabLst>
                <a:tab pos="5297488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350838" defTabSz="361950">
              <a:tabLst>
                <a:tab pos="5297488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 defTabSz="361950">
              <a:tabLst>
                <a:tab pos="5297488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defTabSz="36195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tabLst>
                <a:tab pos="5297488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defTabSz="36195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tabLst>
                <a:tab pos="5297488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defTabSz="36195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tabLst>
                <a:tab pos="5297488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defTabSz="36195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tabLst>
                <a:tab pos="5297488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 lvl="2" algn="ctr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</a:pPr>
            <a:endParaRPr lang="en-GB" altLang="zh-CN" sz="2800" dirty="0">
              <a:solidFill>
                <a:srgbClr val="005696"/>
              </a:solidFill>
              <a:ea typeface="ＭＳ Ｐゴシック" pitchFamily="34" charset="-128"/>
              <a:cs typeface="Arial" charset="0"/>
            </a:endParaRPr>
          </a:p>
          <a:p>
            <a:pPr lvl="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</a:pPr>
            <a:endParaRPr lang="en-GB" altLang="zh-CN" sz="2400" dirty="0">
              <a:solidFill>
                <a:srgbClr val="005696"/>
              </a:solidFill>
              <a:ea typeface="ＭＳ Ｐゴシック" pitchFamily="34" charset="-128"/>
              <a:cs typeface="Arial" charset="0"/>
            </a:endParaRPr>
          </a:p>
          <a:p>
            <a:pPr lvl="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GB" altLang="zh-CN" sz="2400" dirty="0">
                <a:solidFill>
                  <a:srgbClr val="005696"/>
                </a:solidFill>
                <a:latin typeface="Verdana" pitchFamily="34" charset="0"/>
                <a:ea typeface="宋体" charset="-122"/>
                <a:cs typeface="Arial" charset="0"/>
              </a:rPr>
              <a:t>Collaboration Agreements, Memoranda of Understanding, Letters of Intent, User Access Agreement</a:t>
            </a:r>
          </a:p>
          <a:p>
            <a:pPr algn="just">
              <a:spcBef>
                <a:spcPct val="0"/>
              </a:spcBef>
              <a:spcAft>
                <a:spcPct val="0"/>
              </a:spcAft>
              <a:buClr>
                <a:srgbClr val="37ACDE"/>
              </a:buClr>
            </a:pPr>
            <a:r>
              <a:rPr lang="en-GB" altLang="zh-CN" sz="2800" dirty="0">
                <a:solidFill>
                  <a:srgbClr val="005696"/>
                </a:solidFill>
                <a:latin typeface="Verdana" pitchFamily="34" charset="0"/>
                <a:ea typeface="宋体" charset="-122"/>
                <a:cs typeface="Arial" charset="0"/>
              </a:rPr>
              <a:t>	</a:t>
            </a:r>
            <a:endParaRPr lang="en-GB" altLang="zh-CN" sz="2800" b="0" dirty="0">
              <a:solidFill>
                <a:srgbClr val="005696"/>
              </a:solidFill>
              <a:latin typeface="Verdana" pitchFamily="34" charset="0"/>
              <a:ea typeface="宋体" charset="-122"/>
              <a:cs typeface="Arial" charset="0"/>
            </a:endParaRPr>
          </a:p>
          <a:p>
            <a:pPr lvl="2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GB" altLang="zh-CN" sz="2400" dirty="0">
                <a:solidFill>
                  <a:srgbClr val="005696"/>
                </a:solidFill>
                <a:latin typeface="Verdana" pitchFamily="34" charset="0"/>
                <a:ea typeface="宋体" charset="-122"/>
                <a:cs typeface="Arial" charset="0"/>
              </a:rPr>
              <a:t>Scientific networks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en-GB" altLang="zh-CN" sz="2800" b="0" dirty="0">
              <a:solidFill>
                <a:srgbClr val="005696"/>
              </a:solidFill>
              <a:latin typeface="Verdana" pitchFamily="34" charset="0"/>
              <a:ea typeface="宋体" charset="-122"/>
              <a:cs typeface="Arial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GB" altLang="zh-CN" sz="2400" dirty="0">
                <a:solidFill>
                  <a:srgbClr val="005696"/>
                </a:solidFill>
                <a:latin typeface="Verdana" pitchFamily="34" charset="0"/>
                <a:ea typeface="宋体" charset="-122"/>
                <a:cs typeface="Arial" charset="0"/>
              </a:rPr>
              <a:t>Partnering in H2020 calls</a:t>
            </a:r>
          </a:p>
          <a:p>
            <a:pPr lvl="3">
              <a:spcBef>
                <a:spcPct val="0"/>
              </a:spcBef>
              <a:spcAft>
                <a:spcPts val="300"/>
              </a:spcAft>
              <a:buClr>
                <a:srgbClr val="37ACDE"/>
              </a:buClr>
            </a:pPr>
            <a:endParaRPr lang="en-GB" altLang="zh-CN" sz="2400" b="0" dirty="0">
              <a:solidFill>
                <a:srgbClr val="0070C0"/>
              </a:solidFill>
              <a:ea typeface="ＭＳ Ｐゴシック" pitchFamily="34" charset="-128"/>
              <a:cs typeface="Arial" charset="0"/>
            </a:endParaRPr>
          </a:p>
          <a:p>
            <a:pPr lvl="3">
              <a:spcBef>
                <a:spcPct val="0"/>
              </a:spcBef>
              <a:spcAft>
                <a:spcPts val="300"/>
              </a:spcAft>
              <a:buClr>
                <a:srgbClr val="37ACDE"/>
              </a:buClr>
            </a:pPr>
            <a:endParaRPr lang="en-GB" altLang="zh-CN" sz="2400" b="0" dirty="0">
              <a:solidFill>
                <a:srgbClr val="0070C0"/>
              </a:solidFill>
              <a:ea typeface="ＭＳ Ｐゴシック" pitchFamily="34" charset="-128"/>
              <a:cs typeface="Arial" charset="0"/>
            </a:endParaRPr>
          </a:p>
          <a:p>
            <a:pPr lvl="2">
              <a:spcBef>
                <a:spcPct val="0"/>
              </a:spcBef>
              <a:spcAft>
                <a:spcPts val="300"/>
              </a:spcAft>
              <a:buClr>
                <a:srgbClr val="37ACDE"/>
              </a:buClr>
            </a:pPr>
            <a:endParaRPr lang="en-GB" altLang="zh-CN" sz="2400" b="0" dirty="0">
              <a:solidFill>
                <a:srgbClr val="0070C0"/>
              </a:solidFill>
              <a:ea typeface="ＭＳ Ｐゴシック" pitchFamily="34" charset="-128"/>
              <a:cs typeface="Arial" charset="0"/>
            </a:endParaRPr>
          </a:p>
        </p:txBody>
      </p:sp>
      <p:sp>
        <p:nvSpPr>
          <p:cNvPr id="71683" name="Text Box 4"/>
          <p:cNvSpPr txBox="1">
            <a:spLocks noChangeArrowheads="1"/>
          </p:cNvSpPr>
          <p:nvPr/>
        </p:nvSpPr>
        <p:spPr bwMode="auto">
          <a:xfrm>
            <a:off x="-14654" y="115889"/>
            <a:ext cx="4054720" cy="120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827" tIns="47619" rIns="96827" bIns="47619">
            <a:spAutoFit/>
          </a:bodyPr>
          <a:lstStyle>
            <a:lvl1pPr marL="6350" indent="-6350" defTabSz="966788">
              <a:tabLst>
                <a:tab pos="188913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 defTabSz="966788">
              <a:tabLst>
                <a:tab pos="188913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 defTabSz="966788">
              <a:tabLst>
                <a:tab pos="188913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 defTabSz="966788">
              <a:tabLst>
                <a:tab pos="188913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 defTabSz="966788">
              <a:tabLst>
                <a:tab pos="188913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defTabSz="966788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tabLst>
                <a:tab pos="188913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defTabSz="966788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tabLst>
                <a:tab pos="188913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defTabSz="966788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tabLst>
                <a:tab pos="188913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defTabSz="966788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tabLst>
                <a:tab pos="188913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en-GB" altLang="en-US" sz="240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Different types of partnership agreements</a:t>
            </a:r>
          </a:p>
        </p:txBody>
      </p:sp>
      <p:pic>
        <p:nvPicPr>
          <p:cNvPr id="71684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038" y="2420938"/>
            <a:ext cx="2580543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5" name="Rectangle 2"/>
          <p:cNvSpPr>
            <a:spLocks noChangeArrowheads="1"/>
          </p:cNvSpPr>
          <p:nvPr/>
        </p:nvSpPr>
        <p:spPr bwMode="auto">
          <a:xfrm>
            <a:off x="1229039" y="332656"/>
            <a:ext cx="56220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</a:defRPr>
            </a:lvl2pPr>
            <a:lvl3pPr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 lvl="2" algn="ctr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</a:pPr>
            <a:r>
              <a:rPr lang="en-GB" altLang="zh-CN" sz="2800" dirty="0">
                <a:solidFill>
                  <a:srgbClr val="005696"/>
                </a:solidFill>
                <a:latin typeface="Verdana" pitchFamily="34" charset="0"/>
                <a:ea typeface="宋体" charset="-122"/>
              </a:rPr>
              <a:t>Strategic partnerships</a:t>
            </a:r>
          </a:p>
        </p:txBody>
      </p:sp>
    </p:spTree>
    <p:extLst>
      <p:ext uri="{BB962C8B-B14F-4D97-AF65-F5344CB8AC3E}">
        <p14:creationId xmlns:p14="http://schemas.microsoft.com/office/powerpoint/2010/main" val="282010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4"/>
          <p:cNvSpPr txBox="1">
            <a:spLocks noChangeArrowheads="1"/>
          </p:cNvSpPr>
          <p:nvPr/>
        </p:nvSpPr>
        <p:spPr bwMode="auto">
          <a:xfrm>
            <a:off x="-14654" y="115889"/>
            <a:ext cx="3657600" cy="834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827" tIns="47619" rIns="96827" bIns="47619">
            <a:spAutoFit/>
          </a:bodyPr>
          <a:lstStyle>
            <a:lvl1pPr marL="6350" indent="-6350" defTabSz="966788">
              <a:tabLst>
                <a:tab pos="188913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 defTabSz="966788">
              <a:tabLst>
                <a:tab pos="188913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 defTabSz="966788">
              <a:tabLst>
                <a:tab pos="188913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 defTabSz="966788">
              <a:tabLst>
                <a:tab pos="188913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 defTabSz="966788">
              <a:tabLst>
                <a:tab pos="188913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defTabSz="966788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tabLst>
                <a:tab pos="188913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defTabSz="966788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tabLst>
                <a:tab pos="188913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defTabSz="966788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tabLst>
                <a:tab pos="188913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defTabSz="966788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tabLst>
                <a:tab pos="188913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en-GB" altLang="en-US" sz="2400">
                <a:solidFill>
                  <a:srgbClr val="FFFF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Different modalities of cooperation</a:t>
            </a:r>
          </a:p>
        </p:txBody>
      </p:sp>
      <p:sp>
        <p:nvSpPr>
          <p:cNvPr id="72707" name="Rectangle 6"/>
          <p:cNvSpPr>
            <a:spLocks noChangeArrowheads="1"/>
          </p:cNvSpPr>
          <p:nvPr/>
        </p:nvSpPr>
        <p:spPr bwMode="auto">
          <a:xfrm>
            <a:off x="383930" y="950721"/>
            <a:ext cx="5052165" cy="4781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46075" indent="-342900" defTabSz="361950">
              <a:tabLst>
                <a:tab pos="5297488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 defTabSz="361950">
              <a:tabLst>
                <a:tab pos="5297488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 defTabSz="361950">
              <a:tabLst>
                <a:tab pos="5297488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 defTabSz="361950">
              <a:tabLst>
                <a:tab pos="5297488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 defTabSz="361950">
              <a:tabLst>
                <a:tab pos="5297488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defTabSz="36195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tabLst>
                <a:tab pos="5297488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defTabSz="36195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tabLst>
                <a:tab pos="5297488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defTabSz="36195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tabLst>
                <a:tab pos="5297488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defTabSz="36195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tabLst>
                <a:tab pos="5297488" algn="l"/>
              </a:tabLst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Char char="•"/>
            </a:pPr>
            <a:r>
              <a:rPr lang="en-US" altLang="en-US" sz="2200" b="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Joint research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Char char="•"/>
            </a:pPr>
            <a:r>
              <a:rPr lang="en-US" altLang="en-US" sz="2200" b="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Joint publications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Char char="•"/>
            </a:pPr>
            <a:r>
              <a:rPr lang="en-US" altLang="en-US" sz="2200" b="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Access to JRC research infrastructure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Char char="•"/>
            </a:pPr>
            <a:r>
              <a:rPr lang="en-US" altLang="en-US" sz="2200" b="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Exchange of information and data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Char char="•"/>
            </a:pPr>
            <a:r>
              <a:rPr lang="en-US" altLang="en-US" sz="2200" b="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Exchange of personnel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Char char="•"/>
            </a:pPr>
            <a:r>
              <a:rPr lang="en-GB" altLang="zh-CN" sz="2200" b="0" dirty="0">
                <a:solidFill>
                  <a:srgbClr val="005696"/>
                </a:solidFill>
                <a:latin typeface="Verdana" pitchFamily="34" charset="0"/>
                <a:ea typeface="宋体" charset="-122"/>
              </a:rPr>
              <a:t>Joint conferences and events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Char char="•"/>
            </a:pPr>
            <a:r>
              <a:rPr lang="en-US" altLang="en-US" sz="2200" b="0" dirty="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Ad hoc requests…etc.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37ACDE"/>
              </a:buClr>
            </a:pPr>
            <a:endParaRPr lang="en-GB" altLang="zh-CN" sz="2800" dirty="0">
              <a:solidFill>
                <a:srgbClr val="0070C0"/>
              </a:solidFill>
              <a:ea typeface="ＭＳ Ｐゴシック" pitchFamily="34" charset="-128"/>
              <a:cs typeface="Arial" charset="0"/>
            </a:endParaRPr>
          </a:p>
        </p:txBody>
      </p:sp>
      <p:pic>
        <p:nvPicPr>
          <p:cNvPr id="72708" name="Picture 2" descr="https://encrypted-tbn3.gstatic.com/images?q=tbn:ANd9GcQaQSTljfPD30_tSJObMh0R3E77DkSSFwkYh-c6c5-_Rm1y8ef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265" y="749300"/>
            <a:ext cx="3506665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9" name="Picture 2" descr="DSC03440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310" y="3823809"/>
            <a:ext cx="1648557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30914" y="3477672"/>
            <a:ext cx="1414097" cy="2278062"/>
          </a:xfrm>
          <a:prstGeom prst="rect">
            <a:avLst/>
          </a:prstGeom>
          <a:noFill/>
          <a:ln w="9525" algn="ctr">
            <a:solidFill>
              <a:schemeClr val="bg1">
                <a:lumMod val="75000"/>
                <a:alpha val="93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711" name="TextBox 1"/>
          <p:cNvSpPr txBox="1">
            <a:spLocks noChangeArrowheads="1"/>
          </p:cNvSpPr>
          <p:nvPr/>
        </p:nvSpPr>
        <p:spPr bwMode="auto">
          <a:xfrm>
            <a:off x="265235" y="5799138"/>
            <a:ext cx="46490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r>
              <a:rPr lang="en-GB" altLang="en-US" sz="240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but no transfer or money!</a:t>
            </a:r>
          </a:p>
        </p:txBody>
      </p:sp>
    </p:spTree>
    <p:extLst>
      <p:ext uri="{BB962C8B-B14F-4D97-AF65-F5344CB8AC3E}">
        <p14:creationId xmlns:p14="http://schemas.microsoft.com/office/powerpoint/2010/main" val="249472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0"/>
          <p:cNvSpPr>
            <a:spLocks noChangeArrowheads="1"/>
          </p:cNvSpPr>
          <p:nvPr/>
        </p:nvSpPr>
        <p:spPr bwMode="auto">
          <a:xfrm>
            <a:off x="-36635" y="76201"/>
            <a:ext cx="3865161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Tx/>
            </a:pPr>
            <a:r>
              <a:rPr lang="en-GB" altLang="en-US" sz="2400">
                <a:solidFill>
                  <a:srgbClr val="FFFFFF"/>
                </a:solidFill>
                <a:latin typeface="Verdana" pitchFamily="34" charset="0"/>
              </a:rPr>
              <a:t>Examples of how JRC</a:t>
            </a:r>
          </a:p>
          <a:p>
            <a:pPr ea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Tx/>
            </a:pPr>
            <a:r>
              <a:rPr lang="en-GB" altLang="en-US" sz="2400">
                <a:solidFill>
                  <a:srgbClr val="FFFFFF"/>
                </a:solidFill>
                <a:latin typeface="Verdana" pitchFamily="34" charset="0"/>
              </a:rPr>
              <a:t>collaborates with MS</a:t>
            </a:r>
          </a:p>
        </p:txBody>
      </p:sp>
      <p:pic>
        <p:nvPicPr>
          <p:cNvPr id="54275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66" y="4557688"/>
            <a:ext cx="3528886" cy="1295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TextBox 4"/>
          <p:cNvSpPr txBox="1">
            <a:spLocks noChangeArrowheads="1"/>
          </p:cNvSpPr>
          <p:nvPr/>
        </p:nvSpPr>
        <p:spPr bwMode="auto">
          <a:xfrm>
            <a:off x="310662" y="5965826"/>
            <a:ext cx="47179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r>
              <a:rPr lang="en-GB" altLang="en-US" sz="180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Access to research infrastructures </a:t>
            </a:r>
          </a:p>
        </p:txBody>
      </p:sp>
      <p:grpSp>
        <p:nvGrpSpPr>
          <p:cNvPr id="54277" name="Content Placeholder 26627"/>
          <p:cNvGrpSpPr>
            <a:grpSpLocks/>
          </p:cNvGrpSpPr>
          <p:nvPr/>
        </p:nvGrpSpPr>
        <p:grpSpPr bwMode="auto">
          <a:xfrm>
            <a:off x="582165" y="764704"/>
            <a:ext cx="2930035" cy="2780184"/>
            <a:chOff x="1499" y="946"/>
            <a:chExt cx="2716" cy="2374"/>
          </a:xfrm>
        </p:grpSpPr>
        <p:sp>
          <p:nvSpPr>
            <p:cNvPr id="54286" name="_s2052"/>
            <p:cNvSpPr>
              <a:spLocks noChangeShapeType="1"/>
            </p:cNvSpPr>
            <p:nvPr/>
          </p:nvSpPr>
          <p:spPr bwMode="auto">
            <a:xfrm flipH="1" flipV="1">
              <a:off x="2342" y="1835"/>
              <a:ext cx="259" cy="14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4287" name="_s2053"/>
            <p:cNvSpPr>
              <a:spLocks noChangeArrowheads="1"/>
            </p:cNvSpPr>
            <p:nvPr/>
          </p:nvSpPr>
          <p:spPr bwMode="auto">
            <a:xfrm>
              <a:off x="1791" y="1392"/>
              <a:ext cx="593" cy="593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>
              <a:lvl1pPr>
                <a:defRPr sz="2000" b="1">
                  <a:solidFill>
                    <a:srgbClr val="0F3277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rgbClr val="0F3277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rgbClr val="0F3277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rgbClr val="0F3277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rgbClr val="0F3277"/>
                  </a:solidFill>
                  <a:latin typeface="Arial" charset="0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</a:pPr>
              <a:r>
                <a:rPr lang="en-GB" altLang="en-US" sz="1100">
                  <a:solidFill>
                    <a:schemeClr val="bg1"/>
                  </a:solidFill>
                </a:rPr>
                <a:t>Monitoring</a:t>
              </a:r>
              <a:endParaRPr lang="en-GB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54288" name="_s2054"/>
            <p:cNvSpPr>
              <a:spLocks noChangeShapeType="1"/>
            </p:cNvSpPr>
            <p:nvPr/>
          </p:nvSpPr>
          <p:spPr bwMode="auto">
            <a:xfrm flipH="1">
              <a:off x="2342" y="2280"/>
              <a:ext cx="259" cy="1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4289" name="_s2055"/>
            <p:cNvSpPr>
              <a:spLocks noChangeArrowheads="1"/>
            </p:cNvSpPr>
            <p:nvPr/>
          </p:nvSpPr>
          <p:spPr bwMode="auto">
            <a:xfrm>
              <a:off x="1791" y="2281"/>
              <a:ext cx="593" cy="593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>
              <a:lvl1pPr>
                <a:defRPr sz="2000" b="1">
                  <a:solidFill>
                    <a:srgbClr val="0F3277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rgbClr val="0F3277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rgbClr val="0F3277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rgbClr val="0F3277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rgbClr val="0F3277"/>
                  </a:solidFill>
                  <a:latin typeface="Arial" charset="0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</a:pPr>
              <a:r>
                <a:rPr lang="en-GB" altLang="en-US" sz="1100">
                  <a:solidFill>
                    <a:schemeClr val="tx1"/>
                  </a:solidFill>
                </a:rPr>
                <a:t>Policy mix</a:t>
              </a:r>
            </a:p>
          </p:txBody>
        </p:sp>
        <p:sp>
          <p:nvSpPr>
            <p:cNvPr id="54290" name="_s2056"/>
            <p:cNvSpPr>
              <a:spLocks noChangeShapeType="1"/>
            </p:cNvSpPr>
            <p:nvPr/>
          </p:nvSpPr>
          <p:spPr bwMode="auto">
            <a:xfrm>
              <a:off x="2857" y="2428"/>
              <a:ext cx="0" cy="29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4291" name="_s2057"/>
            <p:cNvSpPr>
              <a:spLocks noChangeArrowheads="1"/>
            </p:cNvSpPr>
            <p:nvPr/>
          </p:nvSpPr>
          <p:spPr bwMode="auto">
            <a:xfrm>
              <a:off x="2561" y="2726"/>
              <a:ext cx="593" cy="592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>
              <a:lvl1pPr>
                <a:defRPr sz="2000" b="1">
                  <a:solidFill>
                    <a:srgbClr val="0F3277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rgbClr val="0F3277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rgbClr val="0F3277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rgbClr val="0F3277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rgbClr val="0F3277"/>
                  </a:solidFill>
                  <a:latin typeface="Arial" charset="0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</a:pPr>
              <a:r>
                <a:rPr lang="en-GB" altLang="en-US" sz="1000">
                  <a:solidFill>
                    <a:schemeClr val="bg1"/>
                  </a:solidFill>
                </a:rPr>
                <a:t>Priorities</a:t>
              </a:r>
              <a:endParaRPr lang="en-GB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54292" name="_s2058"/>
            <p:cNvSpPr>
              <a:spLocks noChangeShapeType="1"/>
            </p:cNvSpPr>
            <p:nvPr/>
          </p:nvSpPr>
          <p:spPr bwMode="auto">
            <a:xfrm>
              <a:off x="3113" y="2280"/>
              <a:ext cx="259" cy="1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4293" name="_s2059"/>
            <p:cNvSpPr>
              <a:spLocks noChangeArrowheads="1"/>
            </p:cNvSpPr>
            <p:nvPr/>
          </p:nvSpPr>
          <p:spPr bwMode="auto">
            <a:xfrm>
              <a:off x="3332" y="2281"/>
              <a:ext cx="593" cy="593"/>
            </a:xfrm>
            <a:prstGeom prst="ellipse">
              <a:avLst/>
            </a:prstGeom>
            <a:solidFill>
              <a:srgbClr val="00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>
              <a:lvl1pPr>
                <a:defRPr sz="2000" b="1">
                  <a:solidFill>
                    <a:srgbClr val="0F3277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rgbClr val="0F3277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rgbClr val="0F3277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rgbClr val="0F3277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rgbClr val="0F3277"/>
                  </a:solidFill>
                  <a:latin typeface="Arial" charset="0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</a:pPr>
              <a:r>
                <a:rPr lang="en-GB" altLang="en-US" sz="1200">
                  <a:solidFill>
                    <a:schemeClr val="bg1"/>
                  </a:solidFill>
                </a:rPr>
                <a:t>Vision</a:t>
              </a:r>
            </a:p>
          </p:txBody>
        </p:sp>
        <p:sp>
          <p:nvSpPr>
            <p:cNvPr id="54294" name="_s2060"/>
            <p:cNvSpPr>
              <a:spLocks noChangeShapeType="1"/>
            </p:cNvSpPr>
            <p:nvPr/>
          </p:nvSpPr>
          <p:spPr bwMode="auto">
            <a:xfrm flipV="1">
              <a:off x="3113" y="1835"/>
              <a:ext cx="259" cy="1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4295" name="_s2061"/>
            <p:cNvSpPr>
              <a:spLocks noChangeArrowheads="1"/>
            </p:cNvSpPr>
            <p:nvPr/>
          </p:nvSpPr>
          <p:spPr bwMode="auto">
            <a:xfrm>
              <a:off x="3332" y="1392"/>
              <a:ext cx="593" cy="592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>
              <a:lvl1pPr>
                <a:defRPr sz="2000" b="1">
                  <a:solidFill>
                    <a:srgbClr val="0F3277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rgbClr val="0F3277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rgbClr val="0F3277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rgbClr val="0F3277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rgbClr val="0F3277"/>
                  </a:solidFill>
                  <a:latin typeface="Arial" charset="0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</a:pPr>
              <a:r>
                <a:rPr lang="en-GB" altLang="en-US" sz="1000">
                  <a:solidFill>
                    <a:schemeClr val="bg1"/>
                  </a:solidFill>
                </a:rPr>
                <a:t>Governance</a:t>
              </a:r>
              <a:endParaRPr lang="en-GB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54296" name="_s2062"/>
            <p:cNvSpPr>
              <a:spLocks noChangeShapeType="1"/>
            </p:cNvSpPr>
            <p:nvPr/>
          </p:nvSpPr>
          <p:spPr bwMode="auto">
            <a:xfrm flipV="1">
              <a:off x="2857" y="1538"/>
              <a:ext cx="0" cy="29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/>
            </a:p>
          </p:txBody>
        </p:sp>
        <p:sp>
          <p:nvSpPr>
            <p:cNvPr id="54297" name="_s2063"/>
            <p:cNvSpPr>
              <a:spLocks noChangeArrowheads="1"/>
            </p:cNvSpPr>
            <p:nvPr/>
          </p:nvSpPr>
          <p:spPr bwMode="auto">
            <a:xfrm>
              <a:off x="2561" y="946"/>
              <a:ext cx="593" cy="593"/>
            </a:xfrm>
            <a:prstGeom prst="ellipse">
              <a:avLst/>
            </a:prstGeom>
            <a:solidFill>
              <a:srgbClr val="3366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>
              <a:lvl1pPr>
                <a:defRPr sz="2000" b="1">
                  <a:solidFill>
                    <a:srgbClr val="0F3277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rgbClr val="0F3277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rgbClr val="0F3277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rgbClr val="0F3277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rgbClr val="0F3277"/>
                  </a:solidFill>
                  <a:latin typeface="Arial" charset="0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</a:pPr>
              <a:r>
                <a:rPr lang="en-GB" altLang="en-US" sz="1200">
                  <a:solidFill>
                    <a:schemeClr val="bg1"/>
                  </a:solidFill>
                </a:rPr>
                <a:t>Analysis</a:t>
              </a:r>
            </a:p>
          </p:txBody>
        </p:sp>
        <p:sp>
          <p:nvSpPr>
            <p:cNvPr id="54298" name="_s2064"/>
            <p:cNvSpPr>
              <a:spLocks noChangeArrowheads="1"/>
            </p:cNvSpPr>
            <p:nvPr/>
          </p:nvSpPr>
          <p:spPr bwMode="auto">
            <a:xfrm>
              <a:off x="2561" y="1837"/>
              <a:ext cx="593" cy="593"/>
            </a:xfrm>
            <a:prstGeom prst="ellipse">
              <a:avLst/>
            </a:prstGeom>
            <a:solidFill>
              <a:srgbClr val="8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>
              <a:lvl1pPr>
                <a:defRPr sz="2000" b="1">
                  <a:solidFill>
                    <a:srgbClr val="0F3277"/>
                  </a:solidFill>
                  <a:latin typeface="Arial" charset="0"/>
                </a:defRPr>
              </a:lvl1pPr>
              <a:lvl2pPr marL="742950" indent="-285750">
                <a:defRPr sz="2000" b="1">
                  <a:solidFill>
                    <a:srgbClr val="0F3277"/>
                  </a:solidFill>
                  <a:latin typeface="Arial" charset="0"/>
                </a:defRPr>
              </a:lvl2pPr>
              <a:lvl3pPr marL="1143000" indent="-228600">
                <a:defRPr sz="2000" b="1">
                  <a:solidFill>
                    <a:srgbClr val="0F3277"/>
                  </a:solidFill>
                  <a:latin typeface="Arial" charset="0"/>
                </a:defRPr>
              </a:lvl3pPr>
              <a:lvl4pPr marL="1600200" indent="-228600">
                <a:defRPr sz="2000" b="1">
                  <a:solidFill>
                    <a:srgbClr val="0F3277"/>
                  </a:solidFill>
                  <a:latin typeface="Arial" charset="0"/>
                </a:defRPr>
              </a:lvl4pPr>
              <a:lvl5pPr marL="2057400" indent="-228600">
                <a:defRPr sz="2000" b="1">
                  <a:solidFill>
                    <a:srgbClr val="0F3277"/>
                  </a:solidFill>
                  <a:latin typeface="Arial" charset="0"/>
                </a:defRPr>
              </a:lvl5pPr>
              <a:lvl6pPr marL="25146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6pPr>
              <a:lvl7pPr marL="29718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7pPr>
              <a:lvl8pPr marL="34290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8pPr>
              <a:lvl9pPr marL="3886200" indent="-228600" eaLnBrk="0" fontAlgn="base" hangingPunct="0">
                <a:lnSpc>
                  <a:spcPct val="80000"/>
                </a:lnSpc>
                <a:spcBef>
                  <a:spcPct val="25000"/>
                </a:spcBef>
                <a:spcAft>
                  <a:spcPct val="10000"/>
                </a:spcAft>
                <a:buClr>
                  <a:schemeClr val="tx1"/>
                </a:buClr>
                <a:buSzPct val="115000"/>
                <a:defRPr sz="2000" b="1">
                  <a:solidFill>
                    <a:srgbClr val="0F3277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</a:pPr>
              <a:r>
                <a:rPr lang="en-GB" altLang="en-US">
                  <a:solidFill>
                    <a:schemeClr val="bg1"/>
                  </a:solidFill>
                </a:rPr>
                <a:t>RIS3</a:t>
              </a:r>
            </a:p>
          </p:txBody>
        </p:sp>
      </p:grpSp>
      <p:sp>
        <p:nvSpPr>
          <p:cNvPr id="54278" name="TextBox 20"/>
          <p:cNvSpPr txBox="1">
            <a:spLocks noChangeArrowheads="1"/>
          </p:cNvSpPr>
          <p:nvPr/>
        </p:nvSpPr>
        <p:spPr bwMode="auto">
          <a:xfrm>
            <a:off x="859047" y="3560764"/>
            <a:ext cx="28488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180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R&amp;I strategies for </a:t>
            </a:r>
            <a:br>
              <a:rPr lang="en-GB" altLang="en-US" sz="180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altLang="en-US" sz="180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Smart Specialisation</a:t>
            </a:r>
          </a:p>
        </p:txBody>
      </p:sp>
      <p:pic>
        <p:nvPicPr>
          <p:cNvPr id="54279" name="Picture 2" descr="https://encrypted-tbn3.gstatic.com/images?q=tbn:ANd9GcQaQSTljfPD30_tSJObMh0R3E77DkSSFwkYh-c6c5-_Rm1y8ef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48786"/>
            <a:ext cx="3067977" cy="204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80" name="TextBox 22"/>
          <p:cNvSpPr txBox="1">
            <a:spLocks noChangeArrowheads="1"/>
          </p:cNvSpPr>
          <p:nvPr/>
        </p:nvSpPr>
        <p:spPr bwMode="auto">
          <a:xfrm>
            <a:off x="4499992" y="2565622"/>
            <a:ext cx="40190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180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JRC trainings &amp; collaborative </a:t>
            </a:r>
            <a:br>
              <a:rPr lang="en-GB" altLang="en-US" sz="180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altLang="en-US" sz="180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doctoral partnerships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9" r="23145" b="7834"/>
          <a:stretch/>
        </p:blipFill>
        <p:spPr>
          <a:xfrm>
            <a:off x="5028621" y="3364826"/>
            <a:ext cx="3444270" cy="2385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4282" name="TextBox 24"/>
          <p:cNvSpPr txBox="1">
            <a:spLocks noChangeArrowheads="1"/>
          </p:cNvSpPr>
          <p:nvPr/>
        </p:nvSpPr>
        <p:spPr bwMode="auto">
          <a:xfrm>
            <a:off x="5352214" y="5761039"/>
            <a:ext cx="35493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180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JRC support to </a:t>
            </a:r>
            <a:br>
              <a:rPr lang="en-GB" altLang="en-US" sz="180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altLang="en-US" sz="1800">
                <a:solidFill>
                  <a:srgbClr val="005696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macro-regional strategies</a:t>
            </a:r>
          </a:p>
        </p:txBody>
      </p:sp>
    </p:spTree>
    <p:extLst>
      <p:ext uri="{BB962C8B-B14F-4D97-AF65-F5344CB8AC3E}">
        <p14:creationId xmlns:p14="http://schemas.microsoft.com/office/powerpoint/2010/main" val="420134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4"/>
          <p:cNvSpPr txBox="1">
            <a:spLocks/>
          </p:cNvSpPr>
          <p:nvPr/>
        </p:nvSpPr>
        <p:spPr bwMode="auto">
          <a:xfrm>
            <a:off x="-222738" y="-242888"/>
            <a:ext cx="9144000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0" tIns="360000" rIns="0" bIns="0"/>
          <a:lstStyle>
            <a:lvl1pPr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GB" altLang="en-US" sz="2400" dirty="0">
                <a:solidFill>
                  <a:schemeClr val="bg1"/>
                </a:solidFill>
                <a:latin typeface="Verdana" pitchFamily="34" charset="0"/>
                <a:cs typeface="Arial" charset="0"/>
              </a:rPr>
              <a:t>Inclusiveness. Access to </a:t>
            </a:r>
            <a:br>
              <a:rPr lang="en-GB" altLang="en-US" sz="2400" dirty="0">
                <a:solidFill>
                  <a:schemeClr val="bg1"/>
                </a:solidFill>
                <a:latin typeface="Verdana" pitchFamily="34" charset="0"/>
                <a:cs typeface="Arial" charset="0"/>
              </a:rPr>
            </a:br>
            <a:r>
              <a:rPr lang="en-GB" altLang="en-US" sz="2400" dirty="0">
                <a:solidFill>
                  <a:schemeClr val="bg1"/>
                </a:solidFill>
                <a:latin typeface="Verdana" pitchFamily="34" charset="0"/>
                <a:cs typeface="Arial" charset="0"/>
              </a:rPr>
              <a:t>JRC scientific facilities</a:t>
            </a:r>
          </a:p>
        </p:txBody>
      </p:sp>
      <p:pic>
        <p:nvPicPr>
          <p:cNvPr id="67587" name="Picture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9075" y="427831"/>
            <a:ext cx="10307227" cy="5953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1"/>
          <p:cNvSpPr txBox="1">
            <a:spLocks/>
          </p:cNvSpPr>
          <p:nvPr/>
        </p:nvSpPr>
        <p:spPr bwMode="auto">
          <a:xfrm>
            <a:off x="6899031" y="6597651"/>
            <a:ext cx="2133600" cy="1238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lIns="0" tIns="0" rIns="0" bIns="0">
            <a:spAutoFit/>
          </a:bodyPr>
          <a:lstStyle>
            <a:defPPr>
              <a:defRPr lang="en-GB"/>
            </a:defPPr>
            <a:lvl1pPr algn="r" rtl="0" eaLnBrk="1" fontAlgn="base" hangingPunct="1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rgbClr val="000000"/>
              </a:buClr>
              <a:buSzPct val="115000"/>
              <a:defRPr sz="1000" b="0" kern="1200" smtClean="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952BBC94-D853-4064-9143-4B07836965AB}" type="slidenum">
              <a:rPr lang="en-US" altLang="en-US"/>
              <a:pPr>
                <a:defRPr/>
              </a:pPr>
              <a:t>25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0926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3"/>
          <p:cNvSpPr txBox="1">
            <a:spLocks/>
          </p:cNvSpPr>
          <p:nvPr/>
        </p:nvSpPr>
        <p:spPr bwMode="auto">
          <a:xfrm>
            <a:off x="317989" y="150813"/>
            <a:ext cx="844061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0" tIns="720000" rIns="0" bIns="0"/>
          <a:lstStyle>
            <a:lvl1pPr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defRPr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228600" indent="-22860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buChar char="•"/>
              <a:defRPr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457200" indent="-22860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Wingdings" pitchFamily="2" charset="2"/>
              <a:buChar char="§"/>
              <a:defRPr sz="160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685800" indent="-22860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Arial" charset="0"/>
              <a:buChar char="•"/>
              <a:defRPr sz="160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914400" indent="-22860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buChar char="–"/>
              <a:defRPr sz="160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1371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buChar char="–"/>
              <a:defRPr sz="160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1828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buChar char="–"/>
              <a:defRPr sz="160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2286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buChar char="–"/>
              <a:defRPr sz="160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2743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buChar char="–"/>
              <a:defRPr sz="160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algn="ctr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fr-BE" altLang="en-US" sz="2800"/>
          </a:p>
          <a:p>
            <a:pPr algn="ctr"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fr-BE" altLang="en-US" sz="2800"/>
          </a:p>
          <a:p>
            <a:pPr algn="ctr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fr-BE" altLang="en-US" sz="2800">
                <a:solidFill>
                  <a:srgbClr val="005696"/>
                </a:solidFill>
              </a:rPr>
              <a:t>Science meets Parliaments 2016 </a:t>
            </a:r>
          </a:p>
          <a:p>
            <a:pPr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fr-BE" altLang="en-US" sz="2800"/>
          </a:p>
          <a:p>
            <a:pPr algn="ctr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fr-BE" altLang="en-US" sz="2400" b="0" i="1">
                <a:solidFill>
                  <a:srgbClr val="005696"/>
                </a:solidFill>
              </a:rPr>
              <a:t>Objectives</a:t>
            </a:r>
            <a:r>
              <a:rPr lang="fr-BE" altLang="en-US" sz="2800" b="0" i="1">
                <a:solidFill>
                  <a:srgbClr val="005696"/>
                </a:solidFill>
              </a:rPr>
              <a:t>                                    </a:t>
            </a:r>
            <a:endParaRPr lang="en-GB" altLang="en-US" sz="2400" b="0" i="1">
              <a:solidFill>
                <a:srgbClr val="005696"/>
              </a:solidFill>
            </a:endParaRPr>
          </a:p>
        </p:txBody>
      </p:sp>
      <p:pic>
        <p:nvPicPr>
          <p:cNvPr id="68611" name="Picture 5" descr="G:\JRC.A.5\Science meets Parliaments\Communication\Science meets Parliament - social medi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274" y="2843213"/>
            <a:ext cx="3464169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2" name="Rounded Rectangle 8"/>
          <p:cNvSpPr>
            <a:spLocks noChangeArrowheads="1"/>
          </p:cNvSpPr>
          <p:nvPr/>
        </p:nvSpPr>
        <p:spPr bwMode="auto">
          <a:xfrm>
            <a:off x="543658" y="2643189"/>
            <a:ext cx="1729154" cy="1087437"/>
          </a:xfrm>
          <a:prstGeom prst="roundRect">
            <a:avLst>
              <a:gd name="adj" fmla="val 16667"/>
            </a:avLst>
          </a:prstGeom>
          <a:solidFill>
            <a:srgbClr val="0F5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3175"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GB" altLang="en-US" sz="1200">
                <a:solidFill>
                  <a:schemeClr val="bg1"/>
                </a:solidFill>
                <a:latin typeface="Verdana" pitchFamily="34" charset="0"/>
              </a:rPr>
              <a:t>Direct interactions</a:t>
            </a:r>
          </a:p>
        </p:txBody>
      </p:sp>
      <p:sp>
        <p:nvSpPr>
          <p:cNvPr id="68613" name="Rounded Rectangle 9"/>
          <p:cNvSpPr>
            <a:spLocks noChangeArrowheads="1"/>
          </p:cNvSpPr>
          <p:nvPr/>
        </p:nvSpPr>
        <p:spPr bwMode="auto">
          <a:xfrm>
            <a:off x="6950320" y="4441825"/>
            <a:ext cx="1727688" cy="1047750"/>
          </a:xfrm>
          <a:prstGeom prst="roundRect">
            <a:avLst>
              <a:gd name="adj" fmla="val 16667"/>
            </a:avLst>
          </a:prstGeom>
          <a:solidFill>
            <a:srgbClr val="0F5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3175"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1200">
                <a:solidFill>
                  <a:schemeClr val="bg1"/>
                </a:solidFill>
                <a:latin typeface="Verdana" pitchFamily="34" charset="0"/>
              </a:rPr>
              <a:t>National </a:t>
            </a:r>
          </a:p>
          <a:p>
            <a:pPr algn="ctr"/>
            <a:r>
              <a:rPr lang="en-GB" altLang="en-US" sz="1200">
                <a:solidFill>
                  <a:schemeClr val="bg1"/>
                </a:solidFill>
                <a:latin typeface="Verdana" pitchFamily="34" charset="0"/>
              </a:rPr>
              <a:t>&amp; </a:t>
            </a:r>
          </a:p>
          <a:p>
            <a:pPr algn="ctr"/>
            <a:r>
              <a:rPr lang="en-GB" altLang="en-US" sz="1200">
                <a:solidFill>
                  <a:schemeClr val="bg1"/>
                </a:solidFill>
                <a:latin typeface="Verdana" pitchFamily="34" charset="0"/>
              </a:rPr>
              <a:t>regional scheme</a:t>
            </a:r>
          </a:p>
        </p:txBody>
      </p:sp>
      <p:sp>
        <p:nvSpPr>
          <p:cNvPr id="68614" name="Rounded Rectangle 10"/>
          <p:cNvSpPr>
            <a:spLocks noChangeArrowheads="1"/>
          </p:cNvSpPr>
          <p:nvPr/>
        </p:nvSpPr>
        <p:spPr bwMode="auto">
          <a:xfrm>
            <a:off x="567104" y="4441825"/>
            <a:ext cx="1727688" cy="1047750"/>
          </a:xfrm>
          <a:prstGeom prst="roundRect">
            <a:avLst>
              <a:gd name="adj" fmla="val 16667"/>
            </a:avLst>
          </a:prstGeom>
          <a:solidFill>
            <a:srgbClr val="0F5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3175"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1200">
                <a:solidFill>
                  <a:schemeClr val="bg1"/>
                </a:solidFill>
                <a:latin typeface="Verdana" pitchFamily="34" charset="0"/>
              </a:rPr>
              <a:t>Science meets Regions</a:t>
            </a:r>
          </a:p>
        </p:txBody>
      </p:sp>
      <p:sp>
        <p:nvSpPr>
          <p:cNvPr id="68615" name="Rounded Rectangle 11"/>
          <p:cNvSpPr>
            <a:spLocks noChangeArrowheads="1"/>
          </p:cNvSpPr>
          <p:nvPr/>
        </p:nvSpPr>
        <p:spPr bwMode="auto">
          <a:xfrm>
            <a:off x="3757247" y="5300663"/>
            <a:ext cx="1727689" cy="1047750"/>
          </a:xfrm>
          <a:prstGeom prst="roundRect">
            <a:avLst>
              <a:gd name="adj" fmla="val 16667"/>
            </a:avLst>
          </a:prstGeom>
          <a:solidFill>
            <a:srgbClr val="0F5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3175"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1200">
                <a:solidFill>
                  <a:schemeClr val="bg1"/>
                </a:solidFill>
                <a:latin typeface="Verdana" pitchFamily="34" charset="0"/>
              </a:rPr>
              <a:t>Regular contacts between scientists and policy-makers at all levels</a:t>
            </a:r>
          </a:p>
        </p:txBody>
      </p:sp>
      <p:sp>
        <p:nvSpPr>
          <p:cNvPr id="68616" name="Rounded Rectangle 12"/>
          <p:cNvSpPr>
            <a:spLocks noChangeArrowheads="1"/>
          </p:cNvSpPr>
          <p:nvPr/>
        </p:nvSpPr>
        <p:spPr bwMode="auto">
          <a:xfrm>
            <a:off x="6960577" y="2643189"/>
            <a:ext cx="1727689" cy="1087437"/>
          </a:xfrm>
          <a:prstGeom prst="roundRect">
            <a:avLst>
              <a:gd name="adj" fmla="val 16667"/>
            </a:avLst>
          </a:prstGeom>
          <a:solidFill>
            <a:srgbClr val="0F5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3175"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1200">
                <a:solidFill>
                  <a:schemeClr val="bg1"/>
                </a:solidFill>
                <a:latin typeface="Verdana" pitchFamily="34" charset="0"/>
              </a:rPr>
              <a:t>Bench-learning</a:t>
            </a:r>
          </a:p>
        </p:txBody>
      </p:sp>
      <p:sp>
        <p:nvSpPr>
          <p:cNvPr id="68617" name="Title 14"/>
          <p:cNvSpPr txBox="1">
            <a:spLocks/>
          </p:cNvSpPr>
          <p:nvPr/>
        </p:nvSpPr>
        <p:spPr bwMode="auto">
          <a:xfrm>
            <a:off x="-222738" y="-242888"/>
            <a:ext cx="9144000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0" tIns="360000" rIns="0" bIns="0"/>
          <a:lstStyle>
            <a:lvl1pPr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GB" altLang="en-US" sz="2400">
                <a:solidFill>
                  <a:schemeClr val="bg1"/>
                </a:solidFill>
                <a:latin typeface="Verdana" pitchFamily="34" charset="0"/>
                <a:cs typeface="Arial" charset="0"/>
              </a:rPr>
              <a:t>Collaboration within 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GB" altLang="en-US" sz="2400">
                <a:solidFill>
                  <a:schemeClr val="bg1"/>
                </a:solidFill>
                <a:latin typeface="Verdana" pitchFamily="34" charset="0"/>
                <a:cs typeface="Arial" charset="0"/>
              </a:rPr>
              <a:t>broader initiatives</a:t>
            </a:r>
          </a:p>
        </p:txBody>
      </p:sp>
      <p:sp>
        <p:nvSpPr>
          <p:cNvPr id="10" name="Slide Number Placeholder 1"/>
          <p:cNvSpPr txBox="1">
            <a:spLocks/>
          </p:cNvSpPr>
          <p:nvPr/>
        </p:nvSpPr>
        <p:spPr bwMode="auto">
          <a:xfrm>
            <a:off x="6899031" y="6597651"/>
            <a:ext cx="2133600" cy="1238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lIns="0" tIns="0" rIns="0" bIns="0">
            <a:spAutoFit/>
          </a:bodyPr>
          <a:lstStyle>
            <a:defPPr>
              <a:defRPr lang="en-GB"/>
            </a:defPPr>
            <a:lvl1pPr algn="r" rtl="0" eaLnBrk="1" fontAlgn="base" hangingPunct="1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rgbClr val="000000"/>
              </a:buClr>
              <a:buSzPct val="115000"/>
              <a:defRPr sz="1000" b="0" kern="1200" smtClean="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rgbClr val="0F3277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C898122F-4781-42C7-B391-EC8B671C4252}" type="slidenum">
              <a:rPr lang="en-US" altLang="en-US"/>
              <a:pPr>
                <a:defRPr/>
              </a:pPr>
              <a:t>26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6589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4"/>
          <p:cNvSpPr txBox="1">
            <a:spLocks/>
          </p:cNvSpPr>
          <p:nvPr/>
        </p:nvSpPr>
        <p:spPr>
          <a:xfrm>
            <a:off x="0" y="404664"/>
            <a:ext cx="9144000" cy="5616624"/>
          </a:xfrm>
          <a:prstGeom prst="rect">
            <a:avLst/>
          </a:prstGeom>
        </p:spPr>
        <p:txBody>
          <a:bodyPr lIns="360000" tIns="720000" rIns="0" bIns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494"/>
                </a:solidFill>
                <a:latin typeface="Verdana"/>
                <a:ea typeface="MS PGothic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9pPr>
          </a:lstStyle>
          <a:p>
            <a:pPr>
              <a:buFont typeface="Arial" pitchFamily="34" charset="0"/>
              <a:buChar char="•"/>
            </a:pPr>
            <a:endParaRPr lang="sk-SK" sz="2600" kern="0" dirty="0" smtClean="0">
              <a:solidFill>
                <a:srgbClr val="1E4494"/>
              </a:solidFill>
              <a:latin typeface="+mj-lt"/>
            </a:endParaRPr>
          </a:p>
          <a:p>
            <a:pPr>
              <a:buFont typeface="Arial" pitchFamily="34" charset="0"/>
              <a:buChar char="•"/>
            </a:pPr>
            <a:endParaRPr lang="sk-SK" sz="2600" kern="0" dirty="0" smtClean="0">
              <a:solidFill>
                <a:srgbClr val="1E4494"/>
              </a:solidFill>
              <a:latin typeface="+mj-lt"/>
            </a:endParaRPr>
          </a:p>
          <a:p>
            <a:pPr algn="ctr"/>
            <a:r>
              <a:rPr lang="sk-SK" sz="3600" kern="0" dirty="0" err="1" smtClean="0">
                <a:solidFill>
                  <a:srgbClr val="C00000"/>
                </a:solidFill>
                <a:latin typeface="+mj-lt"/>
              </a:rPr>
              <a:t>Jointly</a:t>
            </a:r>
            <a:r>
              <a:rPr lang="sk-SK" sz="3600" kern="0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sk-SK" sz="3600" kern="0" dirty="0" err="1" smtClean="0">
                <a:solidFill>
                  <a:srgbClr val="C00000"/>
                </a:solidFill>
                <a:latin typeface="+mj-lt"/>
              </a:rPr>
              <a:t>building</a:t>
            </a:r>
            <a:endParaRPr lang="sk-SK" sz="3600" kern="0" dirty="0" smtClean="0">
              <a:solidFill>
                <a:srgbClr val="C00000"/>
              </a:solidFill>
              <a:latin typeface="+mj-lt"/>
            </a:endParaRPr>
          </a:p>
          <a:p>
            <a:pPr algn="ctr"/>
            <a:r>
              <a:rPr lang="sk-SK" sz="3600" kern="0" dirty="0" smtClean="0">
                <a:solidFill>
                  <a:srgbClr val="C00000"/>
                </a:solidFill>
                <a:latin typeface="+mj-lt"/>
              </a:rPr>
              <a:t> </a:t>
            </a:r>
          </a:p>
          <a:p>
            <a:pPr algn="ctr"/>
            <a:r>
              <a:rPr lang="sk-SK" sz="3600" kern="0" dirty="0" err="1" smtClean="0">
                <a:solidFill>
                  <a:srgbClr val="C00000"/>
                </a:solidFill>
                <a:latin typeface="+mj-lt"/>
              </a:rPr>
              <a:t>World</a:t>
            </a:r>
            <a:r>
              <a:rPr lang="sk-SK" sz="3600" kern="0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sk-SK" sz="3600" kern="0" dirty="0" err="1" smtClean="0">
                <a:solidFill>
                  <a:srgbClr val="C00000"/>
                </a:solidFill>
                <a:latin typeface="+mj-lt"/>
              </a:rPr>
              <a:t>leadership</a:t>
            </a:r>
            <a:r>
              <a:rPr lang="sk-SK" sz="3600" kern="0" dirty="0" smtClean="0">
                <a:solidFill>
                  <a:srgbClr val="C00000"/>
                </a:solidFill>
                <a:latin typeface="+mj-lt"/>
              </a:rPr>
              <a:t> in </a:t>
            </a:r>
            <a:r>
              <a:rPr lang="sk-SK" sz="3600" kern="0" dirty="0" err="1" smtClean="0">
                <a:solidFill>
                  <a:srgbClr val="C00000"/>
                </a:solidFill>
                <a:latin typeface="+mj-lt"/>
              </a:rPr>
              <a:t>science</a:t>
            </a:r>
            <a:r>
              <a:rPr lang="sk-SK" sz="3600" kern="0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sk-SK" sz="3600" kern="0" dirty="0" err="1" smtClean="0">
                <a:solidFill>
                  <a:srgbClr val="C00000"/>
                </a:solidFill>
                <a:latin typeface="+mj-lt"/>
              </a:rPr>
              <a:t>for</a:t>
            </a:r>
            <a:r>
              <a:rPr lang="sk-SK" sz="3600" kern="0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sk-SK" sz="3600" kern="0" dirty="0" err="1" smtClean="0">
                <a:solidFill>
                  <a:srgbClr val="C00000"/>
                </a:solidFill>
                <a:latin typeface="+mj-lt"/>
              </a:rPr>
              <a:t>policy</a:t>
            </a:r>
            <a:endParaRPr lang="en-GB" sz="3600" kern="0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3985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:\Desktop\logo-faceboo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59" y="3781425"/>
            <a:ext cx="624254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itle 3"/>
          <p:cNvSpPr txBox="1">
            <a:spLocks/>
          </p:cNvSpPr>
          <p:nvPr/>
        </p:nvSpPr>
        <p:spPr bwMode="auto">
          <a:xfrm>
            <a:off x="0" y="0"/>
            <a:ext cx="9144000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60000" tIns="720000" rIns="0" bIns="0"/>
          <a:lstStyle>
            <a:lvl1pPr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defRPr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228600" indent="-22860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buChar char="•"/>
              <a:defRPr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457200" indent="-22860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Wingdings" pitchFamily="2" charset="2"/>
              <a:buChar char="§"/>
              <a:defRPr sz="160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685800" indent="-22860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Arial" charset="0"/>
              <a:buChar char="•"/>
              <a:defRPr sz="160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914400" indent="-22860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buChar char="–"/>
              <a:defRPr sz="160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1371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buChar char="–"/>
              <a:defRPr sz="160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1828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buChar char="–"/>
              <a:defRPr sz="160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2286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buChar char="–"/>
              <a:defRPr sz="160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2743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buChar char="–"/>
              <a:defRPr sz="160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>
              <a:lnSpc>
                <a:spcPct val="80000"/>
              </a:lnSpc>
              <a:buClr>
                <a:schemeClr val="tx1"/>
              </a:buClr>
              <a:buFontTx/>
              <a:buNone/>
            </a:pPr>
            <a:endParaRPr lang="en-US" altLang="en-US" sz="2600"/>
          </a:p>
        </p:txBody>
      </p:sp>
      <p:pic>
        <p:nvPicPr>
          <p:cNvPr id="73732" name="Picture 2" descr="H:\Desktop\NS_Visuals\Ppt\JRC ppt\2015 04 14 VS Expo\linkedin-0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36" y="4445000"/>
            <a:ext cx="571500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3" name="Picture 3" descr="H:\Desktop\NS_Visuals\Ppt\JRC ppt\2015 04 14 VS Expo\twitter-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39" y="3208338"/>
            <a:ext cx="57003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4" name="Picture 5" descr="H:\Desktop\NS_Visuals\Ppt\JRC ppt\2015 04 14 VS Expo\youtube-0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28" y="5078413"/>
            <a:ext cx="559777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5" name="Picture 6" descr="H:\Desktop\NS_Visuals\Ppt\JRC ppt\2015 04 14 VS Expo\web-0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39" y="2314576"/>
            <a:ext cx="504092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6" name="Content Placeholder 1"/>
          <p:cNvSpPr>
            <a:spLocks noGrp="1"/>
          </p:cNvSpPr>
          <p:nvPr>
            <p:ph idx="11"/>
          </p:nvPr>
        </p:nvSpPr>
        <p:spPr>
          <a:xfrm>
            <a:off x="899746" y="2124076"/>
            <a:ext cx="7955574" cy="3490913"/>
          </a:xfrm>
        </p:spPr>
        <p:txBody>
          <a:bodyPr/>
          <a:lstStyle/>
          <a:p>
            <a:r>
              <a:rPr lang="en-GB" altLang="en-US" smtClean="0">
                <a:solidFill>
                  <a:srgbClr val="005696"/>
                </a:solidFill>
                <a:latin typeface="Verdana" pitchFamily="34" charset="0"/>
              </a:rPr>
              <a:t>JRC Science Hub</a:t>
            </a:r>
            <a:r>
              <a:rPr lang="en-GB" altLang="en-US" b="0" smtClean="0">
                <a:solidFill>
                  <a:srgbClr val="005696"/>
                </a:solidFill>
                <a:latin typeface="Verdana" pitchFamily="34" charset="0"/>
              </a:rPr>
              <a:t>:  ec.europa.eu/jrc</a:t>
            </a:r>
            <a:endParaRPr lang="en-GB" altLang="en-US" sz="400" b="0" smtClean="0">
              <a:solidFill>
                <a:srgbClr val="005696"/>
              </a:solidFill>
              <a:latin typeface="Verdana" pitchFamily="34" charset="0"/>
            </a:endParaRPr>
          </a:p>
          <a:p>
            <a:endParaRPr lang="en-GB" altLang="en-US" b="0" smtClean="0">
              <a:solidFill>
                <a:srgbClr val="005696"/>
              </a:solidFill>
              <a:latin typeface="Verdana" pitchFamily="34" charset="0"/>
            </a:endParaRPr>
          </a:p>
          <a:p>
            <a:pPr>
              <a:lnSpc>
                <a:spcPct val="250000"/>
              </a:lnSpc>
            </a:pPr>
            <a:r>
              <a:rPr lang="en-GB" altLang="en-US" smtClean="0">
                <a:solidFill>
                  <a:srgbClr val="005696"/>
                </a:solidFill>
                <a:latin typeface="Verdana" pitchFamily="34" charset="0"/>
              </a:rPr>
              <a:t>Twitter</a:t>
            </a:r>
            <a:r>
              <a:rPr lang="en-GB" altLang="en-US" b="0" smtClean="0">
                <a:solidFill>
                  <a:srgbClr val="005696"/>
                </a:solidFill>
                <a:latin typeface="Verdana" pitchFamily="34" charset="0"/>
              </a:rPr>
              <a:t>:</a:t>
            </a:r>
            <a:r>
              <a:rPr lang="en-GB" altLang="en-US" smtClean="0">
                <a:solidFill>
                  <a:srgbClr val="005696"/>
                </a:solidFill>
                <a:latin typeface="Verdana" pitchFamily="34" charset="0"/>
              </a:rPr>
              <a:t> </a:t>
            </a:r>
            <a:r>
              <a:rPr lang="en-GB" altLang="en-US" b="0" smtClean="0">
                <a:solidFill>
                  <a:srgbClr val="005696"/>
                </a:solidFill>
                <a:latin typeface="Verdana" pitchFamily="34" charset="0"/>
              </a:rPr>
              <a:t>@EU_ScienceHub </a:t>
            </a:r>
          </a:p>
          <a:p>
            <a:pPr>
              <a:lnSpc>
                <a:spcPct val="250000"/>
              </a:lnSpc>
            </a:pPr>
            <a:r>
              <a:rPr lang="en-GB" altLang="en-US" smtClean="0">
                <a:solidFill>
                  <a:srgbClr val="005696"/>
                </a:solidFill>
                <a:latin typeface="Verdana" pitchFamily="34" charset="0"/>
              </a:rPr>
              <a:t>Facebook: </a:t>
            </a:r>
            <a:r>
              <a:rPr lang="en-GB" altLang="en-US" b="0" smtClean="0">
                <a:solidFill>
                  <a:srgbClr val="005696"/>
                </a:solidFill>
                <a:latin typeface="Verdana" pitchFamily="34" charset="0"/>
              </a:rPr>
              <a:t>EU Science Hub - Joint Research Centre</a:t>
            </a:r>
          </a:p>
          <a:p>
            <a:pPr>
              <a:lnSpc>
                <a:spcPct val="250000"/>
              </a:lnSpc>
            </a:pPr>
            <a:r>
              <a:rPr lang="en-GB" altLang="en-US" smtClean="0">
                <a:solidFill>
                  <a:srgbClr val="005696"/>
                </a:solidFill>
                <a:latin typeface="Verdana" pitchFamily="34" charset="0"/>
              </a:rPr>
              <a:t>LinkedIn</a:t>
            </a:r>
            <a:r>
              <a:rPr lang="en-GB" altLang="en-US" b="0" smtClean="0">
                <a:solidFill>
                  <a:srgbClr val="005696"/>
                </a:solidFill>
                <a:latin typeface="Verdana" pitchFamily="34" charset="0"/>
              </a:rPr>
              <a:t>:</a:t>
            </a:r>
            <a:r>
              <a:rPr lang="en-GB" altLang="en-US" smtClean="0">
                <a:solidFill>
                  <a:srgbClr val="005696"/>
                </a:solidFill>
                <a:latin typeface="Verdana" pitchFamily="34" charset="0"/>
              </a:rPr>
              <a:t> </a:t>
            </a:r>
            <a:r>
              <a:rPr lang="en-GB" altLang="en-US" b="0" smtClean="0">
                <a:solidFill>
                  <a:srgbClr val="005696"/>
                </a:solidFill>
                <a:latin typeface="Verdana" pitchFamily="34" charset="0"/>
              </a:rPr>
              <a:t>Joint Research Centre</a:t>
            </a:r>
          </a:p>
          <a:p>
            <a:pPr>
              <a:lnSpc>
                <a:spcPct val="250000"/>
              </a:lnSpc>
            </a:pPr>
            <a:r>
              <a:rPr lang="en-GB" altLang="en-US" smtClean="0">
                <a:solidFill>
                  <a:srgbClr val="005696"/>
                </a:solidFill>
                <a:latin typeface="Verdana" pitchFamily="34" charset="0"/>
              </a:rPr>
              <a:t>YouTube</a:t>
            </a:r>
            <a:r>
              <a:rPr lang="en-GB" altLang="en-US" b="0" smtClean="0">
                <a:solidFill>
                  <a:srgbClr val="005696"/>
                </a:solidFill>
                <a:latin typeface="Verdana" pitchFamily="34" charset="0"/>
              </a:rPr>
              <a:t>:</a:t>
            </a:r>
            <a:r>
              <a:rPr lang="en-GB" altLang="en-US" smtClean="0">
                <a:solidFill>
                  <a:srgbClr val="005696"/>
                </a:solidFill>
                <a:latin typeface="Verdana" pitchFamily="34" charset="0"/>
              </a:rPr>
              <a:t> </a:t>
            </a:r>
            <a:r>
              <a:rPr lang="en-GB" altLang="en-US" b="0" smtClean="0">
                <a:solidFill>
                  <a:srgbClr val="005696"/>
                </a:solidFill>
                <a:latin typeface="Verdana" pitchFamily="34" charset="0"/>
              </a:rPr>
              <a:t>EU Science Hub</a:t>
            </a:r>
          </a:p>
        </p:txBody>
      </p:sp>
      <p:sp>
        <p:nvSpPr>
          <p:cNvPr id="73737" name="Rectangle 1"/>
          <p:cNvSpPr>
            <a:spLocks noChangeArrowheads="1"/>
          </p:cNvSpPr>
          <p:nvPr/>
        </p:nvSpPr>
        <p:spPr bwMode="auto">
          <a:xfrm>
            <a:off x="3744058" y="1474788"/>
            <a:ext cx="24561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rgbClr val="0F3277"/>
                </a:solidFill>
                <a:latin typeface="Arial" charset="0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</a:defRPr>
            </a:lvl9pPr>
          </a:lstStyle>
          <a:p>
            <a:r>
              <a:rPr lang="fr-BE" altLang="en-US" sz="2400">
                <a:solidFill>
                  <a:srgbClr val="005696"/>
                </a:solidFill>
                <a:latin typeface="Verdana" pitchFamily="34" charset="0"/>
              </a:rPr>
              <a:t>Stay in touch</a:t>
            </a:r>
            <a:endParaRPr lang="en-GB" altLang="en-US" sz="2400">
              <a:solidFill>
                <a:srgbClr val="005696"/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86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-2420" y="8"/>
            <a:ext cx="9144000" cy="1700807"/>
          </a:xfrm>
          <a:prstGeom prst="rect">
            <a:avLst/>
          </a:prstGeom>
        </p:spPr>
        <p:txBody>
          <a:bodyPr tIns="720000"/>
          <a:lstStyle/>
          <a:p>
            <a:r>
              <a:rPr lang="en-GB" altLang="en-US" sz="2600" dirty="0" smtClean="0">
                <a:solidFill>
                  <a:srgbClr val="1E4494"/>
                </a:solidFill>
                <a:latin typeface="+mj-lt"/>
              </a:rPr>
              <a:t>DG JRC Role: facts </a:t>
            </a:r>
            <a:r>
              <a:rPr lang="en-GB" altLang="en-US" sz="2600" dirty="0">
                <a:solidFill>
                  <a:srgbClr val="1E4494"/>
                </a:solidFill>
                <a:latin typeface="+mj-lt"/>
              </a:rPr>
              <a:t>&amp; f</a:t>
            </a:r>
            <a:r>
              <a:rPr lang="en-GB" altLang="en-US" sz="2600" dirty="0" smtClean="0">
                <a:solidFill>
                  <a:srgbClr val="1E4494"/>
                </a:solidFill>
                <a:latin typeface="+mj-lt"/>
              </a:rPr>
              <a:t>igures</a:t>
            </a:r>
            <a:endParaRPr lang="en-GB" sz="2600" dirty="0">
              <a:solidFill>
                <a:srgbClr val="1E4494"/>
              </a:solidFill>
              <a:latin typeface="+mj-lt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1"/>
          </p:nvPr>
        </p:nvSpPr>
        <p:spPr>
          <a:xfrm>
            <a:off x="0" y="1340768"/>
            <a:ext cx="9144000" cy="5544616"/>
          </a:xfrm>
        </p:spPr>
        <p:txBody>
          <a:bodyPr tIns="648000" anchor="t"/>
          <a:lstStyle/>
          <a:p>
            <a:pPr marL="285750" indent="-285750">
              <a:spcBef>
                <a:spcPts val="600"/>
              </a:spcBef>
              <a:buClr>
                <a:srgbClr val="0050A0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6 </a:t>
            </a:r>
            <a:r>
              <a:rPr lang="en-GB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g</a:t>
            </a:r>
            <a:r>
              <a:rPr lang="sk-SK" sz="2000" b="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eographic</a:t>
            </a:r>
            <a:r>
              <a:rPr lang="sk-SK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locations</a:t>
            </a:r>
            <a:endParaRPr lang="en-GB" sz="2000" b="0" dirty="0">
              <a:solidFill>
                <a:srgbClr val="1E4494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spcBef>
                <a:spcPts val="600"/>
              </a:spcBef>
              <a:buClr>
                <a:srgbClr val="0050A0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Around 3000 staff</a:t>
            </a:r>
            <a:r>
              <a:rPr lang="en-GB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000" b="0" dirty="0" smtClean="0">
                <a:solidFill>
                  <a:srgbClr val="1E4494"/>
                </a:solidFill>
                <a:latin typeface="+mn-lt"/>
              </a:rPr>
              <a:t>including PhDs </a:t>
            </a:r>
            <a:r>
              <a:rPr lang="en-GB" sz="2000" b="0" dirty="0">
                <a:solidFill>
                  <a:srgbClr val="1E4494"/>
                </a:solidFill>
                <a:latin typeface="+mn-lt"/>
              </a:rPr>
              <a:t>and </a:t>
            </a:r>
            <a:r>
              <a:rPr lang="en-GB" sz="2000" b="0" dirty="0" smtClean="0">
                <a:solidFill>
                  <a:srgbClr val="1E4494"/>
                </a:solidFill>
                <a:latin typeface="+mn-lt"/>
              </a:rPr>
              <a:t>visiting scientists</a:t>
            </a:r>
          </a:p>
          <a:p>
            <a:pPr marL="285750" indent="-285750">
              <a:lnSpc>
                <a:spcPct val="100000"/>
              </a:lnSpc>
              <a:spcBef>
                <a:spcPts val="600"/>
              </a:spcBef>
              <a:buClr>
                <a:srgbClr val="0050A0"/>
              </a:buClr>
              <a:buFont typeface="Arial" panose="020B0604020202020204" pitchFamily="34" charset="0"/>
              <a:buChar char="•"/>
              <a:defRPr/>
            </a:pPr>
            <a:r>
              <a:rPr lang="fr-BE" sz="200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42 l</a:t>
            </a:r>
            <a:r>
              <a:rPr lang="bg-BG" sz="200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а</a:t>
            </a:r>
            <a:r>
              <a:rPr lang="en-GB" sz="2000" dirty="0" err="1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rge</a:t>
            </a:r>
            <a:r>
              <a:rPr lang="en-GB" sz="200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scale research facilities</a:t>
            </a:r>
            <a:r>
              <a:rPr lang="en-GB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, more than 110 online databases</a:t>
            </a:r>
          </a:p>
          <a:p>
            <a:pPr marL="285750" indent="-285750">
              <a:spcBef>
                <a:spcPts val="600"/>
              </a:spcBef>
              <a:buClr>
                <a:srgbClr val="0050A0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More than </a:t>
            </a:r>
            <a:r>
              <a:rPr lang="en-GB" sz="2000" dirty="0" smtClean="0">
                <a:solidFill>
                  <a:srgbClr val="1E4494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100 economical, bio-physical and nuclear models</a:t>
            </a:r>
          </a:p>
          <a:p>
            <a:pPr marL="285750" indent="-285750">
              <a:spcBef>
                <a:spcPts val="600"/>
              </a:spcBef>
              <a:buClr>
                <a:srgbClr val="0050A0"/>
              </a:buClr>
              <a:buFont typeface="Arial" panose="020B0604020202020204" pitchFamily="34" charset="0"/>
              <a:buChar char="•"/>
              <a:defRPr/>
            </a:pPr>
            <a:endParaRPr lang="en-GB" sz="2000" b="0" dirty="0">
              <a:solidFill>
                <a:srgbClr val="1E4494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5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0543" y="2276872"/>
            <a:ext cx="6430866" cy="4219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4" y="-100013"/>
            <a:ext cx="3974123" cy="942976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96838" tIns="47625" rIns="96838" bIns="47625">
            <a:spAutoFit/>
          </a:bodyPr>
          <a:lstStyle/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en-GB" altLang="en-US" sz="2700">
              <a:solidFill>
                <a:srgbClr val="FFFFFF"/>
              </a:solidFill>
              <a:cs typeface="Arial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GB" altLang="en-US" sz="280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Excellence</a:t>
            </a:r>
          </a:p>
        </p:txBody>
      </p:sp>
      <p:sp>
        <p:nvSpPr>
          <p:cNvPr id="3" name="Rectangle 2"/>
          <p:cNvSpPr/>
          <p:nvPr/>
        </p:nvSpPr>
        <p:spPr>
          <a:xfrm>
            <a:off x="467544" y="260648"/>
            <a:ext cx="7776864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eaLnBrk="0" hangingPunct="0">
              <a:lnSpc>
                <a:spcPct val="150000"/>
              </a:lnSpc>
              <a:spcBef>
                <a:spcPts val="600"/>
              </a:spcBef>
              <a:buClr>
                <a:srgbClr val="0050A0"/>
              </a:buClr>
              <a:buFont typeface="Arial" charset="0"/>
              <a:buChar char="•"/>
            </a:pPr>
            <a:r>
              <a:rPr lang="en-GB" altLang="en-US" sz="1800" kern="0" dirty="0">
                <a:solidFill>
                  <a:srgbClr val="005696"/>
                </a:solidFill>
                <a:ea typeface="ＭＳ Ｐゴシック" pitchFamily="34" charset="-128"/>
              </a:rPr>
              <a:t>40-50%</a:t>
            </a:r>
            <a:r>
              <a:rPr lang="en-GB" altLang="en-US" sz="1800" b="0" kern="0" dirty="0">
                <a:solidFill>
                  <a:srgbClr val="005696"/>
                </a:solidFill>
                <a:ea typeface="ＭＳ Ｐゴシック" pitchFamily="34" charset="-128"/>
              </a:rPr>
              <a:t> of JRC publications belong </a:t>
            </a:r>
            <a:r>
              <a:rPr lang="en-GB" altLang="en-US" sz="1800" kern="0" dirty="0">
                <a:solidFill>
                  <a:srgbClr val="005696"/>
                </a:solidFill>
                <a:ea typeface="ＭＳ Ｐゴシック" pitchFamily="34" charset="-128"/>
              </a:rPr>
              <a:t>to the top 25% most cited publications</a:t>
            </a:r>
          </a:p>
          <a:p>
            <a:pPr marL="285750" lvl="0" indent="-285750" eaLnBrk="0" hangingPunct="0">
              <a:lnSpc>
                <a:spcPct val="150000"/>
              </a:lnSpc>
              <a:spcBef>
                <a:spcPts val="600"/>
              </a:spcBef>
              <a:buClr>
                <a:srgbClr val="0050A0"/>
              </a:buClr>
              <a:buFont typeface="Arial" charset="0"/>
              <a:buChar char="•"/>
            </a:pPr>
            <a:r>
              <a:rPr lang="en-GB" altLang="en-US" sz="1800" kern="0" dirty="0">
                <a:solidFill>
                  <a:srgbClr val="005696"/>
                </a:solidFill>
                <a:ea typeface="ＭＳ Ｐゴシック" pitchFamily="34" charset="-128"/>
              </a:rPr>
              <a:t>Up to 23% </a:t>
            </a:r>
            <a:r>
              <a:rPr lang="en-GB" altLang="en-US" sz="1800" b="0" kern="0" dirty="0">
                <a:solidFill>
                  <a:srgbClr val="005696"/>
                </a:solidFill>
                <a:ea typeface="ＭＳ Ｐゴシック" pitchFamily="34" charset="-128"/>
              </a:rPr>
              <a:t>belong to the top </a:t>
            </a:r>
            <a:r>
              <a:rPr lang="en-GB" altLang="en-US" sz="1800" kern="0" dirty="0">
                <a:solidFill>
                  <a:srgbClr val="005696"/>
                </a:solidFill>
                <a:ea typeface="ＭＳ Ｐゴシック" pitchFamily="34" charset="-128"/>
              </a:rPr>
              <a:t>10% most cited publications </a:t>
            </a:r>
          </a:p>
          <a:p>
            <a:pPr marL="285750" lvl="0" indent="-285750" eaLnBrk="0" hangingPunct="0">
              <a:lnSpc>
                <a:spcPct val="150000"/>
              </a:lnSpc>
              <a:spcBef>
                <a:spcPts val="600"/>
              </a:spcBef>
              <a:buClr>
                <a:srgbClr val="0050A0"/>
              </a:buClr>
              <a:buFont typeface="Arial" charset="0"/>
              <a:buChar char="•"/>
            </a:pPr>
            <a:r>
              <a:rPr lang="en-GB" altLang="en-US" sz="1800" kern="0" dirty="0">
                <a:solidFill>
                  <a:srgbClr val="005696"/>
                </a:solidFill>
                <a:ea typeface="ＭＳ Ｐゴシック" pitchFamily="34" charset="-128"/>
              </a:rPr>
              <a:t>Up to 3% </a:t>
            </a:r>
            <a:r>
              <a:rPr lang="en-GB" altLang="en-US" sz="1800" b="0" kern="0" dirty="0">
                <a:solidFill>
                  <a:srgbClr val="005696"/>
                </a:solidFill>
                <a:ea typeface="ＭＳ Ｐゴシック" pitchFamily="34" charset="-128"/>
              </a:rPr>
              <a:t>belong </a:t>
            </a:r>
            <a:r>
              <a:rPr lang="en-GB" altLang="en-US" sz="1800" kern="0" dirty="0">
                <a:solidFill>
                  <a:srgbClr val="005696"/>
                </a:solidFill>
                <a:ea typeface="ＭＳ Ｐゴシック" pitchFamily="34" charset="-128"/>
              </a:rPr>
              <a:t>to the top 1% most cited publications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C:\Users\SF\Pictures\Foto2\Island 2012\P11206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748" y="418490"/>
            <a:ext cx="8384697" cy="5832648"/>
          </a:xfrm>
          <a:prstGeom prst="rect">
            <a:avLst/>
          </a:prstGeom>
          <a:noFill/>
        </p:spPr>
      </p:pic>
      <p:sp>
        <p:nvSpPr>
          <p:cNvPr id="3" name="BlokTextu 2"/>
          <p:cNvSpPr txBox="1"/>
          <p:nvPr/>
        </p:nvSpPr>
        <p:spPr>
          <a:xfrm>
            <a:off x="827588" y="3641004"/>
            <a:ext cx="22028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3200" dirty="0" smtClean="0">
                <a:solidFill>
                  <a:schemeClr val="bg1"/>
                </a:solidFill>
              </a:rPr>
              <a:t>SCIENCE</a:t>
            </a:r>
            <a:endParaRPr lang="sk-SK" sz="3200" dirty="0">
              <a:solidFill>
                <a:schemeClr val="bg1"/>
              </a:solidFill>
            </a:endParaRPr>
          </a:p>
        </p:txBody>
      </p:sp>
      <p:sp>
        <p:nvSpPr>
          <p:cNvPr id="4" name="BlokTextu 3"/>
          <p:cNvSpPr txBox="1"/>
          <p:nvPr/>
        </p:nvSpPr>
        <p:spPr>
          <a:xfrm>
            <a:off x="6804252" y="3654838"/>
            <a:ext cx="19207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3200" dirty="0" smtClean="0">
                <a:solidFill>
                  <a:schemeClr val="bg1"/>
                </a:solidFill>
              </a:rPr>
              <a:t>POLICY</a:t>
            </a:r>
            <a:endParaRPr lang="sk-SK" sz="3200" dirty="0">
              <a:solidFill>
                <a:schemeClr val="bg1"/>
              </a:solidFill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0" y="-171400"/>
            <a:ext cx="9144000" cy="1097360"/>
          </a:xfrm>
          <a:prstGeom prst="rect">
            <a:avLst/>
          </a:prstGeom>
        </p:spPr>
        <p:txBody>
          <a:bodyPr lIns="0" tIns="720000" rIns="0" bIns="0" anchor="t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4494"/>
                </a:solidFill>
                <a:latin typeface="Verdana"/>
                <a:ea typeface="MS PGothic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4494"/>
                </a:solidFill>
                <a:latin typeface="Verdana" charset="0"/>
                <a:ea typeface="MS PGothic" pitchFamily="34" charset="-128"/>
                <a:cs typeface="ＭＳ Ｐゴシック" charset="0"/>
              </a:defRPr>
            </a:lvl5pPr>
            <a:lvl6pPr marL="8159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6pPr>
            <a:lvl7pPr marL="12731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7pPr>
            <a:lvl8pPr marL="17303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8pPr>
            <a:lvl9pPr marL="2187575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F5494"/>
                </a:solidFill>
                <a:latin typeface="Verdana" charset="0"/>
                <a:ea typeface="ＭＳ Ｐゴシック" charset="0"/>
              </a:defRPr>
            </a:lvl9pPr>
          </a:lstStyle>
          <a:p>
            <a:pPr algn="ctr"/>
            <a:r>
              <a:rPr lang="en-GB" sz="4000" dirty="0" smtClean="0"/>
              <a:t>When Two </a:t>
            </a:r>
            <a:r>
              <a:rPr lang="en-GB" sz="4000" dirty="0"/>
              <a:t>W</a:t>
            </a:r>
            <a:r>
              <a:rPr lang="en-GB" sz="4000" dirty="0" smtClean="0"/>
              <a:t>orlds Interact</a:t>
            </a:r>
          </a:p>
        </p:txBody>
      </p:sp>
      <p:sp>
        <p:nvSpPr>
          <p:cNvPr id="15" name="Left-Right Arrow 14"/>
          <p:cNvSpPr/>
          <p:nvPr/>
        </p:nvSpPr>
        <p:spPr bwMode="auto">
          <a:xfrm rot="1389517">
            <a:off x="1575028" y="4751877"/>
            <a:ext cx="5775382" cy="1167882"/>
          </a:xfrm>
          <a:prstGeom prst="leftRightArrow">
            <a:avLst>
              <a:gd name="adj1" fmla="val 37798"/>
              <a:gd name="adj2" fmla="val 38815"/>
            </a:avLst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16" name="Left-Right Arrow 15"/>
          <p:cNvSpPr/>
          <p:nvPr/>
        </p:nvSpPr>
        <p:spPr bwMode="auto">
          <a:xfrm rot="1389517">
            <a:off x="5523298" y="3151283"/>
            <a:ext cx="1169176" cy="682999"/>
          </a:xfrm>
          <a:prstGeom prst="leftRightArrow">
            <a:avLst>
              <a:gd name="adj1" fmla="val 37798"/>
              <a:gd name="adj2" fmla="val 38815"/>
            </a:avLst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17" name="Left-Right Arrow 16"/>
          <p:cNvSpPr/>
          <p:nvPr/>
        </p:nvSpPr>
        <p:spPr bwMode="auto">
          <a:xfrm rot="1389517">
            <a:off x="3066798" y="4174621"/>
            <a:ext cx="4220989" cy="1167882"/>
          </a:xfrm>
          <a:prstGeom prst="leftRightArrow">
            <a:avLst>
              <a:gd name="adj1" fmla="val 37798"/>
              <a:gd name="adj2" fmla="val 38815"/>
            </a:avLst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18" name="Left-Right Arrow 17"/>
          <p:cNvSpPr/>
          <p:nvPr/>
        </p:nvSpPr>
        <p:spPr bwMode="auto">
          <a:xfrm rot="1521967">
            <a:off x="4457530" y="3551295"/>
            <a:ext cx="2286475" cy="1167882"/>
          </a:xfrm>
          <a:prstGeom prst="leftRightArrow">
            <a:avLst>
              <a:gd name="adj1" fmla="val 37798"/>
              <a:gd name="adj2" fmla="val 38815"/>
            </a:avLst>
          </a:pr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7600" b="1" i="0" u="none" strike="noStrike" cap="none" normalizeH="0" baseline="0">
              <a:ln>
                <a:noFill/>
              </a:ln>
              <a:solidFill>
                <a:srgbClr val="FFD624"/>
              </a:solidFill>
              <a:effectLst/>
              <a:latin typeface="Verdana" charset="0"/>
              <a:ea typeface="ＭＳ Ｐゴシック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5896" y="4036669"/>
            <a:ext cx="247198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JRC</a:t>
            </a:r>
            <a:endParaRPr lang="en-GB" dirty="0"/>
          </a:p>
        </p:txBody>
      </p:sp>
      <p:sp>
        <p:nvSpPr>
          <p:cNvPr id="21" name="TextBox 20"/>
          <p:cNvSpPr txBox="1"/>
          <p:nvPr/>
        </p:nvSpPr>
        <p:spPr>
          <a:xfrm>
            <a:off x="4009308" y="2503825"/>
            <a:ext cx="15720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smtClean="0"/>
              <a:t>JRC</a:t>
            </a:r>
            <a:endParaRPr lang="en-GB" sz="4800" dirty="0"/>
          </a:p>
        </p:txBody>
      </p:sp>
    </p:spTree>
    <p:extLst>
      <p:ext uri="{BB962C8B-B14F-4D97-AF65-F5344CB8AC3E}">
        <p14:creationId xmlns:p14="http://schemas.microsoft.com/office/powerpoint/2010/main" val="1050287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1.bp.blogspot.com/-sO8mwoBRqwc/U9VtBQkpodI/AAAAAAAABQ0/_Bk2ZYF2i2w/s1600/positivist-scienc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1" y="766638"/>
            <a:ext cx="5400600" cy="470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95540" y="6392369"/>
            <a:ext cx="38779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chemeClr val="tx1"/>
                </a:solidFill>
              </a:rPr>
              <a:t>Source</a:t>
            </a:r>
            <a:r>
              <a:rPr lang="en-GB" sz="1200" dirty="0">
                <a:solidFill>
                  <a:schemeClr val="tx1"/>
                </a:solidFill>
              </a:rPr>
              <a:t>: </a:t>
            </a:r>
            <a:r>
              <a:rPr lang="en-GB" sz="1200" dirty="0" err="1">
                <a:solidFill>
                  <a:schemeClr val="tx1"/>
                </a:solidFill>
              </a:rPr>
              <a:t>Shreeharsh</a:t>
            </a:r>
            <a:r>
              <a:rPr lang="en-GB" sz="1200" dirty="0">
                <a:solidFill>
                  <a:schemeClr val="tx1"/>
                </a:solidFill>
              </a:rPr>
              <a:t> </a:t>
            </a:r>
            <a:r>
              <a:rPr lang="en-GB" sz="1200" dirty="0" err="1" smtClean="0">
                <a:solidFill>
                  <a:schemeClr val="tx1"/>
                </a:solidFill>
              </a:rPr>
              <a:t>Kelkar</a:t>
            </a:r>
            <a:r>
              <a:rPr lang="en-GB" sz="1200" dirty="0" smtClean="0">
                <a:solidFill>
                  <a:schemeClr val="tx1"/>
                </a:solidFill>
              </a:rPr>
              <a:t>, MIT, July 2014</a:t>
            </a:r>
            <a:endParaRPr lang="en-GB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88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"/>
          <p:cNvSpPr txBox="1">
            <a:spLocks noChangeArrowheads="1"/>
          </p:cNvSpPr>
          <p:nvPr/>
        </p:nvSpPr>
        <p:spPr bwMode="auto">
          <a:xfrm>
            <a:off x="-33704" y="0"/>
            <a:ext cx="3874478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827" tIns="47619" rIns="96827" bIns="47619">
            <a:spAutoFit/>
          </a:bodyPr>
          <a:lstStyle>
            <a:lvl1pPr marL="3175"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GB" altLang="en-US" sz="2800" dirty="0">
                <a:solidFill>
                  <a:srgbClr val="FFFFFF"/>
                </a:solidFill>
                <a:latin typeface="Arial Narrow" pitchFamily="34" charset="0"/>
                <a:cs typeface="Arial" charset="0"/>
              </a:rPr>
              <a:t>Classic policy cycle is a concept only</a:t>
            </a:r>
          </a:p>
        </p:txBody>
      </p:sp>
      <p:sp>
        <p:nvSpPr>
          <p:cNvPr id="14339" name="Slide Number Placeholder 4"/>
          <p:cNvSpPr txBox="1">
            <a:spLocks/>
          </p:cNvSpPr>
          <p:nvPr/>
        </p:nvSpPr>
        <p:spPr bwMode="auto">
          <a:xfrm>
            <a:off x="353158" y="6426209"/>
            <a:ext cx="196947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defRPr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1pPr>
            <a:lvl2pPr marL="742950" indent="-28575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buChar char="•"/>
              <a:defRPr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2pPr>
            <a:lvl3pPr marL="1143000" indent="-22860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Wingdings" pitchFamily="2" charset="2"/>
              <a:buChar char="§"/>
              <a:defRPr sz="160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3pPr>
            <a:lvl4pPr marL="1600200" indent="-22860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Arial" charset="0"/>
              <a:buChar char="•"/>
              <a:defRPr sz="160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4pPr>
            <a:lvl5pPr marL="2057400" indent="-22860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buChar char="–"/>
              <a:defRPr sz="160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buChar char="–"/>
              <a:defRPr sz="160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buChar char="–"/>
              <a:defRPr sz="160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buChar char="–"/>
              <a:defRPr sz="160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>
                <a:srgbClr val="37ACDE"/>
              </a:buClr>
              <a:buFont typeface="Verdana" pitchFamily="34" charset="0"/>
              <a:buChar char="–"/>
              <a:defRPr sz="1600">
                <a:solidFill>
                  <a:srgbClr val="004494"/>
                </a:solidFill>
                <a:latin typeface="Verdana" pitchFamily="34" charset="0"/>
                <a:ea typeface="ＭＳ Ｐゴシック" pitchFamily="34" charset="-128"/>
              </a:defRPr>
            </a:lvl9pPr>
          </a:lstStyle>
          <a:p>
            <a:pPr algn="r" eaLnBrk="1" hangingPunct="1">
              <a:lnSpc>
                <a:spcPct val="100000"/>
              </a:lnSpc>
              <a:buClrTx/>
              <a:buFontTx/>
              <a:buNone/>
            </a:pPr>
            <a:r>
              <a:rPr lang="en-US" altLang="en-US" sz="1000" b="0"/>
              <a:t>Source: John Young, Overseas Development Institute</a:t>
            </a:r>
          </a:p>
        </p:txBody>
      </p:sp>
      <p:grpSp>
        <p:nvGrpSpPr>
          <p:cNvPr id="14340" name="Group 2"/>
          <p:cNvGrpSpPr>
            <a:grpSpLocks/>
          </p:cNvGrpSpPr>
          <p:nvPr/>
        </p:nvGrpSpPr>
        <p:grpSpPr bwMode="auto">
          <a:xfrm>
            <a:off x="1869835" y="1666900"/>
            <a:ext cx="5316415" cy="3960812"/>
            <a:chOff x="1202" y="1253"/>
            <a:chExt cx="3628" cy="2495"/>
          </a:xfrm>
        </p:grpSpPr>
        <p:sp>
          <p:nvSpPr>
            <p:cNvPr id="13" name="Oval 3"/>
            <p:cNvSpPr>
              <a:spLocks noChangeArrowheads="1"/>
            </p:cNvSpPr>
            <p:nvPr/>
          </p:nvSpPr>
          <p:spPr bwMode="auto">
            <a:xfrm>
              <a:off x="1701" y="1344"/>
              <a:ext cx="2494" cy="2404"/>
            </a:xfrm>
            <a:prstGeom prst="ellipse">
              <a:avLst/>
            </a:prstGeom>
            <a:noFill/>
            <a:ln w="25400" algn="ctr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lnSpc>
                  <a:spcPts val="2400"/>
                </a:lnSpc>
                <a:buClr>
                  <a:srgbClr val="37ACDE"/>
                </a:buClr>
                <a:buFont typeface="Verdana" pitchFamily="34" charset="0"/>
                <a:defRPr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 eaLnBrk="0" hangingPunct="0">
                <a:lnSpc>
                  <a:spcPts val="2400"/>
                </a:lnSpc>
                <a:buClr>
                  <a:srgbClr val="37ACDE"/>
                </a:buClr>
                <a:buFont typeface="Verdana" pitchFamily="34" charset="0"/>
                <a:buChar char="•"/>
                <a:defRPr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 eaLnBrk="0" hangingPunct="0">
                <a:lnSpc>
                  <a:spcPts val="2400"/>
                </a:lnSpc>
                <a:buClr>
                  <a:srgbClr val="37ACDE"/>
                </a:buClr>
                <a:buFont typeface="Wingdings" pitchFamily="2" charset="2"/>
                <a:buChar char="§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 eaLnBrk="0" hangingPunct="0">
                <a:lnSpc>
                  <a:spcPts val="2400"/>
                </a:lnSpc>
                <a:buClr>
                  <a:srgbClr val="37ACDE"/>
                </a:buClr>
                <a:buFont typeface="Arial" charset="0"/>
                <a:buChar char="•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 eaLnBrk="0" hangingPunct="0">
                <a:lnSpc>
                  <a:spcPts val="2400"/>
                </a:lnSpc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lang="en-US" altLang="en-US" sz="1800" b="0" kern="0" smtClea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" name="Text Box 4"/>
            <p:cNvSpPr txBox="1">
              <a:spLocks noChangeArrowheads="1"/>
            </p:cNvSpPr>
            <p:nvPr/>
          </p:nvSpPr>
          <p:spPr bwMode="auto">
            <a:xfrm>
              <a:off x="1429" y="3169"/>
              <a:ext cx="1270" cy="3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ts val="2400"/>
                </a:lnSpc>
                <a:buClr>
                  <a:srgbClr val="37ACDE"/>
                </a:buClr>
                <a:buFont typeface="Verdana" pitchFamily="34" charset="0"/>
                <a:defRPr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 eaLnBrk="0" hangingPunct="0">
                <a:lnSpc>
                  <a:spcPts val="2400"/>
                </a:lnSpc>
                <a:buClr>
                  <a:srgbClr val="37ACDE"/>
                </a:buClr>
                <a:buFont typeface="Verdana" pitchFamily="34" charset="0"/>
                <a:buChar char="•"/>
                <a:defRPr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 eaLnBrk="0" hangingPunct="0">
                <a:lnSpc>
                  <a:spcPts val="2400"/>
                </a:lnSpc>
                <a:buClr>
                  <a:srgbClr val="37ACDE"/>
                </a:buClr>
                <a:buFont typeface="Wingdings" pitchFamily="2" charset="2"/>
                <a:buChar char="§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 eaLnBrk="0" hangingPunct="0">
                <a:lnSpc>
                  <a:spcPts val="2400"/>
                </a:lnSpc>
                <a:buClr>
                  <a:srgbClr val="37ACDE"/>
                </a:buClr>
                <a:buFont typeface="Arial" charset="0"/>
                <a:buChar char="•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 eaLnBrk="0" hangingPunct="0">
                <a:lnSpc>
                  <a:spcPts val="2400"/>
                </a:lnSpc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 algn="ctr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GB" altLang="en-US" sz="1800" b="0" kern="0" smtClean="0">
                  <a:solidFill>
                    <a:srgbClr val="000099"/>
                  </a:solidFill>
                  <a:latin typeface="Arial" charset="0"/>
                </a:rPr>
                <a:t>Monitoring and Evaluation</a:t>
              </a:r>
              <a:endParaRPr lang="en-US" altLang="en-US" sz="1800" b="0" kern="0" smtClean="0">
                <a:solidFill>
                  <a:srgbClr val="000099"/>
                </a:solidFill>
                <a:latin typeface="Arial" charset="0"/>
              </a:endParaRPr>
            </a:p>
          </p:txBody>
        </p:sp>
        <p:sp>
          <p:nvSpPr>
            <p:cNvPr id="15" name="Text Box 5"/>
            <p:cNvSpPr txBox="1">
              <a:spLocks noChangeArrowheads="1"/>
            </p:cNvSpPr>
            <p:nvPr/>
          </p:nvSpPr>
          <p:spPr bwMode="auto">
            <a:xfrm>
              <a:off x="1202" y="1835"/>
              <a:ext cx="1270" cy="3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ts val="2400"/>
                </a:lnSpc>
                <a:buClr>
                  <a:srgbClr val="37ACDE"/>
                </a:buClr>
                <a:buFont typeface="Verdana" pitchFamily="34" charset="0"/>
                <a:defRPr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 eaLnBrk="0" hangingPunct="0">
                <a:lnSpc>
                  <a:spcPts val="2400"/>
                </a:lnSpc>
                <a:buClr>
                  <a:srgbClr val="37ACDE"/>
                </a:buClr>
                <a:buFont typeface="Verdana" pitchFamily="34" charset="0"/>
                <a:buChar char="•"/>
                <a:defRPr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 eaLnBrk="0" hangingPunct="0">
                <a:lnSpc>
                  <a:spcPts val="2400"/>
                </a:lnSpc>
                <a:buClr>
                  <a:srgbClr val="37ACDE"/>
                </a:buClr>
                <a:buFont typeface="Wingdings" pitchFamily="2" charset="2"/>
                <a:buChar char="§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 eaLnBrk="0" hangingPunct="0">
                <a:lnSpc>
                  <a:spcPts val="2400"/>
                </a:lnSpc>
                <a:buClr>
                  <a:srgbClr val="37ACDE"/>
                </a:buClr>
                <a:buFont typeface="Arial" charset="0"/>
                <a:buChar char="•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 eaLnBrk="0" hangingPunct="0">
                <a:lnSpc>
                  <a:spcPts val="2400"/>
                </a:lnSpc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 algn="ctr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GB" altLang="en-US" sz="1800" b="0" kern="0" smtClean="0">
                  <a:solidFill>
                    <a:srgbClr val="000099"/>
                  </a:solidFill>
                  <a:latin typeface="Arial" charset="0"/>
                </a:rPr>
                <a:t>Agenda </a:t>
              </a:r>
            </a:p>
            <a:p>
              <a:pPr algn="ctr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GB" altLang="en-US" sz="1800" b="0" kern="0" smtClean="0">
                  <a:solidFill>
                    <a:srgbClr val="000099"/>
                  </a:solidFill>
                  <a:latin typeface="Arial" charset="0"/>
                </a:rPr>
                <a:t>Setting</a:t>
              </a:r>
              <a:endParaRPr lang="en-US" altLang="en-US" sz="1800" b="0" kern="0" smtClean="0">
                <a:solidFill>
                  <a:srgbClr val="000099"/>
                </a:solidFill>
                <a:latin typeface="Arial" charset="0"/>
              </a:endParaRPr>
            </a:p>
          </p:txBody>
        </p:sp>
        <p:sp>
          <p:nvSpPr>
            <p:cNvPr id="16" name="Text Box 6"/>
            <p:cNvSpPr txBox="1">
              <a:spLocks noChangeArrowheads="1"/>
            </p:cNvSpPr>
            <p:nvPr/>
          </p:nvSpPr>
          <p:spPr bwMode="auto">
            <a:xfrm>
              <a:off x="3560" y="2108"/>
              <a:ext cx="1270" cy="3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ts val="2400"/>
                </a:lnSpc>
                <a:buClr>
                  <a:srgbClr val="37ACDE"/>
                </a:buClr>
                <a:buFont typeface="Verdana" pitchFamily="34" charset="0"/>
                <a:defRPr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 eaLnBrk="0" hangingPunct="0">
                <a:lnSpc>
                  <a:spcPts val="2400"/>
                </a:lnSpc>
                <a:buClr>
                  <a:srgbClr val="37ACDE"/>
                </a:buClr>
                <a:buFont typeface="Verdana" pitchFamily="34" charset="0"/>
                <a:buChar char="•"/>
                <a:defRPr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 eaLnBrk="0" hangingPunct="0">
                <a:lnSpc>
                  <a:spcPts val="2400"/>
                </a:lnSpc>
                <a:buClr>
                  <a:srgbClr val="37ACDE"/>
                </a:buClr>
                <a:buFont typeface="Wingdings" pitchFamily="2" charset="2"/>
                <a:buChar char="§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 eaLnBrk="0" hangingPunct="0">
                <a:lnSpc>
                  <a:spcPts val="2400"/>
                </a:lnSpc>
                <a:buClr>
                  <a:srgbClr val="37ACDE"/>
                </a:buClr>
                <a:buFont typeface="Arial" charset="0"/>
                <a:buChar char="•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 eaLnBrk="0" hangingPunct="0">
                <a:lnSpc>
                  <a:spcPts val="2400"/>
                </a:lnSpc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 algn="ctr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GB" altLang="en-US" sz="1800" b="0" kern="0" smtClean="0">
                  <a:solidFill>
                    <a:srgbClr val="000099"/>
                  </a:solidFill>
                  <a:latin typeface="Arial" charset="0"/>
                </a:rPr>
                <a:t>Decision</a:t>
              </a:r>
            </a:p>
            <a:p>
              <a:pPr algn="ctr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GB" altLang="en-US" sz="1800" b="0" kern="0" smtClean="0">
                  <a:solidFill>
                    <a:srgbClr val="000099"/>
                  </a:solidFill>
                  <a:latin typeface="Arial" charset="0"/>
                </a:rPr>
                <a:t>Making</a:t>
              </a:r>
              <a:endParaRPr lang="en-US" altLang="en-US" sz="1800" b="0" kern="0" smtClean="0">
                <a:solidFill>
                  <a:srgbClr val="000099"/>
                </a:solidFill>
                <a:latin typeface="Arial" charset="0"/>
              </a:endParaRPr>
            </a:p>
          </p:txBody>
        </p:sp>
        <p:sp>
          <p:nvSpPr>
            <p:cNvPr id="17" name="Text Box 7"/>
            <p:cNvSpPr txBox="1">
              <a:spLocks noChangeArrowheads="1"/>
            </p:cNvSpPr>
            <p:nvPr/>
          </p:nvSpPr>
          <p:spPr bwMode="auto">
            <a:xfrm>
              <a:off x="3107" y="3331"/>
              <a:ext cx="1270" cy="3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ts val="2400"/>
                </a:lnSpc>
                <a:buClr>
                  <a:srgbClr val="37ACDE"/>
                </a:buClr>
                <a:buFont typeface="Verdana" pitchFamily="34" charset="0"/>
                <a:defRPr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 eaLnBrk="0" hangingPunct="0">
                <a:lnSpc>
                  <a:spcPts val="2400"/>
                </a:lnSpc>
                <a:buClr>
                  <a:srgbClr val="37ACDE"/>
                </a:buClr>
                <a:buFont typeface="Verdana" pitchFamily="34" charset="0"/>
                <a:buChar char="•"/>
                <a:defRPr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 eaLnBrk="0" hangingPunct="0">
                <a:lnSpc>
                  <a:spcPts val="2400"/>
                </a:lnSpc>
                <a:buClr>
                  <a:srgbClr val="37ACDE"/>
                </a:buClr>
                <a:buFont typeface="Wingdings" pitchFamily="2" charset="2"/>
                <a:buChar char="§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 eaLnBrk="0" hangingPunct="0">
                <a:lnSpc>
                  <a:spcPts val="2400"/>
                </a:lnSpc>
                <a:buClr>
                  <a:srgbClr val="37ACDE"/>
                </a:buClr>
                <a:buFont typeface="Arial" charset="0"/>
                <a:buChar char="•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 eaLnBrk="0" hangingPunct="0">
                <a:lnSpc>
                  <a:spcPts val="2400"/>
                </a:lnSpc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 algn="ctr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GB" altLang="en-US" sz="1800" b="0" kern="0" smtClean="0">
                  <a:solidFill>
                    <a:srgbClr val="000099"/>
                  </a:solidFill>
                  <a:latin typeface="Arial" charset="0"/>
                </a:rPr>
                <a:t>Policy Implementation</a:t>
              </a:r>
              <a:endParaRPr lang="en-US" altLang="en-US" sz="1800" b="0" kern="0" smtClean="0">
                <a:solidFill>
                  <a:srgbClr val="000099"/>
                </a:solidFill>
                <a:latin typeface="Arial" charset="0"/>
              </a:endParaRPr>
            </a:p>
          </p:txBody>
        </p:sp>
        <p:sp>
          <p:nvSpPr>
            <p:cNvPr id="18" name="Text Box 8"/>
            <p:cNvSpPr txBox="1">
              <a:spLocks noChangeArrowheads="1"/>
            </p:cNvSpPr>
            <p:nvPr/>
          </p:nvSpPr>
          <p:spPr bwMode="auto">
            <a:xfrm>
              <a:off x="2426" y="1253"/>
              <a:ext cx="998" cy="3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lnSpc>
                  <a:spcPts val="2400"/>
                </a:lnSpc>
                <a:buClr>
                  <a:srgbClr val="37ACDE"/>
                </a:buClr>
                <a:buFont typeface="Verdana" pitchFamily="34" charset="0"/>
                <a:defRPr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 eaLnBrk="0" hangingPunct="0">
                <a:lnSpc>
                  <a:spcPts val="2400"/>
                </a:lnSpc>
                <a:buClr>
                  <a:srgbClr val="37ACDE"/>
                </a:buClr>
                <a:buFont typeface="Verdana" pitchFamily="34" charset="0"/>
                <a:buChar char="•"/>
                <a:defRPr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 eaLnBrk="0" hangingPunct="0">
                <a:lnSpc>
                  <a:spcPts val="2400"/>
                </a:lnSpc>
                <a:buClr>
                  <a:srgbClr val="37ACDE"/>
                </a:buClr>
                <a:buFont typeface="Wingdings" pitchFamily="2" charset="2"/>
                <a:buChar char="§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 eaLnBrk="0" hangingPunct="0">
                <a:lnSpc>
                  <a:spcPts val="2400"/>
                </a:lnSpc>
                <a:buClr>
                  <a:srgbClr val="37ACDE"/>
                </a:buClr>
                <a:buFont typeface="Arial" charset="0"/>
                <a:buChar char="•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 eaLnBrk="0" hangingPunct="0">
                <a:lnSpc>
                  <a:spcPts val="2400"/>
                </a:lnSpc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 algn="ctr" eaLnBrk="1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en-GB" altLang="en-US" sz="1800" b="0" kern="0" smtClean="0">
                  <a:solidFill>
                    <a:srgbClr val="000099"/>
                  </a:solidFill>
                  <a:latin typeface="Arial" charset="0"/>
                </a:rPr>
                <a:t>Policy Formulation</a:t>
              </a:r>
              <a:endParaRPr lang="en-US" altLang="en-US" sz="1800" b="0" kern="0" smtClean="0">
                <a:solidFill>
                  <a:srgbClr val="000099"/>
                </a:solidFill>
                <a:latin typeface="Arial" charset="0"/>
              </a:endParaRPr>
            </a:p>
          </p:txBody>
        </p:sp>
        <p:grpSp>
          <p:nvGrpSpPr>
            <p:cNvPr id="14435" name="Group 9"/>
            <p:cNvGrpSpPr>
              <a:grpSpLocks/>
            </p:cNvGrpSpPr>
            <p:nvPr/>
          </p:nvGrpSpPr>
          <p:grpSpPr bwMode="auto">
            <a:xfrm rot="-1915145">
              <a:off x="2342" y="1385"/>
              <a:ext cx="91" cy="179"/>
              <a:chOff x="521" y="2160"/>
              <a:chExt cx="91" cy="179"/>
            </a:xfrm>
          </p:grpSpPr>
          <p:sp>
            <p:nvSpPr>
              <p:cNvPr id="32" name="Line 10"/>
              <p:cNvSpPr>
                <a:spLocks noChangeShapeType="1"/>
              </p:cNvSpPr>
              <p:nvPr/>
            </p:nvSpPr>
            <p:spPr bwMode="auto">
              <a:xfrm>
                <a:off x="521" y="2159"/>
                <a:ext cx="91" cy="91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b="0" kern="0">
                  <a:solidFill>
                    <a:srgbClr val="000000"/>
                  </a:solidFill>
                  <a:ea typeface="MS PGothic" pitchFamily="34" charset="-128"/>
                </a:endParaRPr>
              </a:p>
            </p:txBody>
          </p:sp>
          <p:sp>
            <p:nvSpPr>
              <p:cNvPr id="33" name="Line 11"/>
              <p:cNvSpPr>
                <a:spLocks noChangeShapeType="1"/>
              </p:cNvSpPr>
              <p:nvPr/>
            </p:nvSpPr>
            <p:spPr bwMode="auto">
              <a:xfrm flipV="1">
                <a:off x="521" y="2248"/>
                <a:ext cx="91" cy="91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b="0" kern="0">
                  <a:solidFill>
                    <a:srgbClr val="000000"/>
                  </a:solidFill>
                  <a:ea typeface="MS PGothic" pitchFamily="34" charset="-128"/>
                </a:endParaRPr>
              </a:p>
            </p:txBody>
          </p:sp>
        </p:grpSp>
        <p:grpSp>
          <p:nvGrpSpPr>
            <p:cNvPr id="14436" name="Group 12"/>
            <p:cNvGrpSpPr>
              <a:grpSpLocks/>
            </p:cNvGrpSpPr>
            <p:nvPr/>
          </p:nvGrpSpPr>
          <p:grpSpPr bwMode="auto">
            <a:xfrm rot="-4634337">
              <a:off x="1702" y="2149"/>
              <a:ext cx="91" cy="179"/>
              <a:chOff x="521" y="2160"/>
              <a:chExt cx="91" cy="179"/>
            </a:xfrm>
          </p:grpSpPr>
          <p:sp>
            <p:nvSpPr>
              <p:cNvPr id="30" name="Line 13"/>
              <p:cNvSpPr>
                <a:spLocks noChangeShapeType="1"/>
              </p:cNvSpPr>
              <p:nvPr/>
            </p:nvSpPr>
            <p:spPr bwMode="auto">
              <a:xfrm>
                <a:off x="521" y="2160"/>
                <a:ext cx="91" cy="91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b="0" kern="0">
                  <a:solidFill>
                    <a:srgbClr val="000000"/>
                  </a:solidFill>
                  <a:ea typeface="MS PGothic" pitchFamily="34" charset="-128"/>
                </a:endParaRPr>
              </a:p>
            </p:txBody>
          </p:sp>
          <p:sp>
            <p:nvSpPr>
              <p:cNvPr id="31" name="Line 14"/>
              <p:cNvSpPr>
                <a:spLocks noChangeShapeType="1"/>
              </p:cNvSpPr>
              <p:nvPr/>
            </p:nvSpPr>
            <p:spPr bwMode="auto">
              <a:xfrm flipV="1">
                <a:off x="521" y="2247"/>
                <a:ext cx="91" cy="91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b="0" kern="0">
                  <a:solidFill>
                    <a:srgbClr val="000000"/>
                  </a:solidFill>
                  <a:ea typeface="MS PGothic" pitchFamily="34" charset="-128"/>
                </a:endParaRPr>
              </a:p>
            </p:txBody>
          </p:sp>
        </p:grpSp>
        <p:grpSp>
          <p:nvGrpSpPr>
            <p:cNvPr id="14437" name="Group 15"/>
            <p:cNvGrpSpPr>
              <a:grpSpLocks/>
            </p:cNvGrpSpPr>
            <p:nvPr/>
          </p:nvGrpSpPr>
          <p:grpSpPr bwMode="auto">
            <a:xfrm rot="-7780768">
              <a:off x="2228" y="3477"/>
              <a:ext cx="91" cy="179"/>
              <a:chOff x="521" y="2160"/>
              <a:chExt cx="91" cy="179"/>
            </a:xfrm>
          </p:grpSpPr>
          <p:sp>
            <p:nvSpPr>
              <p:cNvPr id="28" name="Line 16"/>
              <p:cNvSpPr>
                <a:spLocks noChangeShapeType="1"/>
              </p:cNvSpPr>
              <p:nvPr/>
            </p:nvSpPr>
            <p:spPr bwMode="auto">
              <a:xfrm>
                <a:off x="521" y="2160"/>
                <a:ext cx="91" cy="91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b="0" kern="0">
                  <a:solidFill>
                    <a:srgbClr val="000000"/>
                  </a:solidFill>
                  <a:ea typeface="MS PGothic" pitchFamily="34" charset="-128"/>
                </a:endParaRPr>
              </a:p>
            </p:txBody>
          </p:sp>
          <p:sp>
            <p:nvSpPr>
              <p:cNvPr id="29" name="Line 17"/>
              <p:cNvSpPr>
                <a:spLocks noChangeShapeType="1"/>
              </p:cNvSpPr>
              <p:nvPr/>
            </p:nvSpPr>
            <p:spPr bwMode="auto">
              <a:xfrm flipV="1">
                <a:off x="522" y="2248"/>
                <a:ext cx="91" cy="91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b="0" kern="0">
                  <a:solidFill>
                    <a:srgbClr val="000000"/>
                  </a:solidFill>
                  <a:ea typeface="MS PGothic" pitchFamily="34" charset="-128"/>
                </a:endParaRPr>
              </a:p>
            </p:txBody>
          </p:sp>
        </p:grpSp>
        <p:grpSp>
          <p:nvGrpSpPr>
            <p:cNvPr id="14438" name="Group 18"/>
            <p:cNvGrpSpPr>
              <a:grpSpLocks/>
            </p:cNvGrpSpPr>
            <p:nvPr/>
          </p:nvGrpSpPr>
          <p:grpSpPr bwMode="auto">
            <a:xfrm rot="7844659">
              <a:off x="3865" y="3217"/>
              <a:ext cx="91" cy="179"/>
              <a:chOff x="521" y="2160"/>
              <a:chExt cx="91" cy="179"/>
            </a:xfrm>
          </p:grpSpPr>
          <p:sp>
            <p:nvSpPr>
              <p:cNvPr id="26" name="Line 19"/>
              <p:cNvSpPr>
                <a:spLocks noChangeShapeType="1"/>
              </p:cNvSpPr>
              <p:nvPr/>
            </p:nvSpPr>
            <p:spPr bwMode="auto">
              <a:xfrm>
                <a:off x="521" y="2161"/>
                <a:ext cx="91" cy="91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b="0" kern="0">
                  <a:solidFill>
                    <a:srgbClr val="000000"/>
                  </a:solidFill>
                  <a:ea typeface="MS PGothic" pitchFamily="34" charset="-128"/>
                </a:endParaRPr>
              </a:p>
            </p:txBody>
          </p:sp>
          <p:sp>
            <p:nvSpPr>
              <p:cNvPr id="27" name="Line 20"/>
              <p:cNvSpPr>
                <a:spLocks noChangeShapeType="1"/>
              </p:cNvSpPr>
              <p:nvPr/>
            </p:nvSpPr>
            <p:spPr bwMode="auto">
              <a:xfrm flipV="1">
                <a:off x="521" y="2249"/>
                <a:ext cx="91" cy="91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b="0" kern="0">
                  <a:solidFill>
                    <a:srgbClr val="000000"/>
                  </a:solidFill>
                  <a:ea typeface="MS PGothic" pitchFamily="34" charset="-128"/>
                </a:endParaRPr>
              </a:p>
            </p:txBody>
          </p:sp>
        </p:grpSp>
        <p:grpSp>
          <p:nvGrpSpPr>
            <p:cNvPr id="14439" name="Group 21"/>
            <p:cNvGrpSpPr>
              <a:grpSpLocks/>
            </p:cNvGrpSpPr>
            <p:nvPr/>
          </p:nvGrpSpPr>
          <p:grpSpPr bwMode="auto">
            <a:xfrm rot="4131552">
              <a:off x="4048" y="1980"/>
              <a:ext cx="91" cy="179"/>
              <a:chOff x="521" y="2160"/>
              <a:chExt cx="91" cy="179"/>
            </a:xfrm>
          </p:grpSpPr>
          <p:sp>
            <p:nvSpPr>
              <p:cNvPr id="24" name="Line 22"/>
              <p:cNvSpPr>
                <a:spLocks noChangeShapeType="1"/>
              </p:cNvSpPr>
              <p:nvPr/>
            </p:nvSpPr>
            <p:spPr bwMode="auto">
              <a:xfrm>
                <a:off x="521" y="2160"/>
                <a:ext cx="91" cy="91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b="0" kern="0">
                  <a:solidFill>
                    <a:srgbClr val="000000"/>
                  </a:solidFill>
                  <a:ea typeface="MS PGothic" pitchFamily="34" charset="-128"/>
                </a:endParaRPr>
              </a:p>
            </p:txBody>
          </p:sp>
          <p:sp>
            <p:nvSpPr>
              <p:cNvPr id="25" name="Line 23"/>
              <p:cNvSpPr>
                <a:spLocks noChangeShapeType="1"/>
              </p:cNvSpPr>
              <p:nvPr/>
            </p:nvSpPr>
            <p:spPr bwMode="auto">
              <a:xfrm flipV="1">
                <a:off x="520" y="2249"/>
                <a:ext cx="91" cy="91"/>
              </a:xfrm>
              <a:prstGeom prst="line">
                <a:avLst/>
              </a:prstGeom>
              <a:noFill/>
              <a:ln w="25400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800" b="0" kern="0">
                  <a:solidFill>
                    <a:srgbClr val="000000"/>
                  </a:solidFill>
                  <a:ea typeface="MS PGothic" pitchFamily="34" charset="-128"/>
                </a:endParaRPr>
              </a:p>
            </p:txBody>
          </p:sp>
        </p:grpSp>
      </p:grpSp>
      <p:sp>
        <p:nvSpPr>
          <p:cNvPr id="34" name="Line 25"/>
          <p:cNvSpPr>
            <a:spLocks noChangeShapeType="1"/>
          </p:cNvSpPr>
          <p:nvPr/>
        </p:nvSpPr>
        <p:spPr bwMode="auto">
          <a:xfrm flipH="1">
            <a:off x="4926623" y="1593884"/>
            <a:ext cx="997927" cy="2174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" name="Line 26"/>
          <p:cNvSpPr>
            <a:spLocks noChangeShapeType="1"/>
          </p:cNvSpPr>
          <p:nvPr/>
        </p:nvSpPr>
        <p:spPr bwMode="auto">
          <a:xfrm flipH="1">
            <a:off x="3264877" y="1592287"/>
            <a:ext cx="2658208" cy="122713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" name="Line 27"/>
          <p:cNvSpPr>
            <a:spLocks noChangeShapeType="1"/>
          </p:cNvSpPr>
          <p:nvPr/>
        </p:nvSpPr>
        <p:spPr bwMode="auto">
          <a:xfrm flipH="1">
            <a:off x="3398232" y="1593875"/>
            <a:ext cx="2517531" cy="309721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" name="Line 28"/>
          <p:cNvSpPr>
            <a:spLocks noChangeShapeType="1"/>
          </p:cNvSpPr>
          <p:nvPr/>
        </p:nvSpPr>
        <p:spPr bwMode="auto">
          <a:xfrm flipH="1">
            <a:off x="5524500" y="1593875"/>
            <a:ext cx="382466" cy="33845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" name="Line 29"/>
          <p:cNvSpPr>
            <a:spLocks noChangeShapeType="1"/>
          </p:cNvSpPr>
          <p:nvPr/>
        </p:nvSpPr>
        <p:spPr bwMode="auto">
          <a:xfrm>
            <a:off x="5924555" y="1593884"/>
            <a:ext cx="265234" cy="11525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39" name="Group 30"/>
          <p:cNvGrpSpPr>
            <a:grpSpLocks/>
          </p:cNvGrpSpPr>
          <p:nvPr/>
        </p:nvGrpSpPr>
        <p:grpSpPr bwMode="auto">
          <a:xfrm>
            <a:off x="3266343" y="2098702"/>
            <a:ext cx="3456842" cy="2879725"/>
            <a:chOff x="2229" y="1389"/>
            <a:chExt cx="2359" cy="1814"/>
          </a:xfrm>
        </p:grpSpPr>
        <p:sp>
          <p:nvSpPr>
            <p:cNvPr id="14424" name="Line 31"/>
            <p:cNvSpPr>
              <a:spLocks noChangeShapeType="1"/>
            </p:cNvSpPr>
            <p:nvPr/>
          </p:nvSpPr>
          <p:spPr bwMode="auto">
            <a:xfrm flipH="1" flipV="1">
              <a:off x="3409" y="1389"/>
              <a:ext cx="1179" cy="36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25" name="Line 32"/>
            <p:cNvSpPr>
              <a:spLocks noChangeShapeType="1"/>
            </p:cNvSpPr>
            <p:nvPr/>
          </p:nvSpPr>
          <p:spPr bwMode="auto">
            <a:xfrm flipH="1">
              <a:off x="2229" y="1751"/>
              <a:ext cx="2358" cy="18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26" name="Line 33"/>
            <p:cNvSpPr>
              <a:spLocks noChangeShapeType="1"/>
            </p:cNvSpPr>
            <p:nvPr/>
          </p:nvSpPr>
          <p:spPr bwMode="auto">
            <a:xfrm flipH="1">
              <a:off x="2456" y="1752"/>
              <a:ext cx="2126" cy="127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27" name="Line 34"/>
            <p:cNvSpPr>
              <a:spLocks noChangeShapeType="1"/>
            </p:cNvSpPr>
            <p:nvPr/>
          </p:nvSpPr>
          <p:spPr bwMode="auto">
            <a:xfrm flipH="1">
              <a:off x="3907" y="1752"/>
              <a:ext cx="669" cy="1451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28" name="Line 35"/>
            <p:cNvSpPr>
              <a:spLocks noChangeShapeType="1"/>
            </p:cNvSpPr>
            <p:nvPr/>
          </p:nvSpPr>
          <p:spPr bwMode="auto">
            <a:xfrm flipH="1">
              <a:off x="4315" y="1752"/>
              <a:ext cx="273" cy="27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45" name="Line 36"/>
          <p:cNvSpPr>
            <a:spLocks noChangeShapeType="1"/>
          </p:cNvSpPr>
          <p:nvPr/>
        </p:nvSpPr>
        <p:spPr bwMode="auto">
          <a:xfrm flipH="1" flipV="1">
            <a:off x="6389081" y="3683034"/>
            <a:ext cx="111369" cy="110013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" name="Line 37"/>
          <p:cNvSpPr>
            <a:spLocks noChangeShapeType="1"/>
          </p:cNvSpPr>
          <p:nvPr/>
        </p:nvSpPr>
        <p:spPr bwMode="auto">
          <a:xfrm flipH="1" flipV="1">
            <a:off x="4661390" y="2314602"/>
            <a:ext cx="1837592" cy="24669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" name="Line 38"/>
          <p:cNvSpPr>
            <a:spLocks noChangeShapeType="1"/>
          </p:cNvSpPr>
          <p:nvPr/>
        </p:nvSpPr>
        <p:spPr bwMode="auto">
          <a:xfrm flipH="1" flipV="1">
            <a:off x="3332288" y="3178200"/>
            <a:ext cx="3159369" cy="160496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8" name="Line 39"/>
          <p:cNvSpPr>
            <a:spLocks noChangeShapeType="1"/>
          </p:cNvSpPr>
          <p:nvPr/>
        </p:nvSpPr>
        <p:spPr bwMode="auto">
          <a:xfrm flipH="1">
            <a:off x="3862754" y="4783162"/>
            <a:ext cx="2620108" cy="2682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9" name="Line 40"/>
          <p:cNvSpPr>
            <a:spLocks noChangeShapeType="1"/>
          </p:cNvSpPr>
          <p:nvPr/>
        </p:nvSpPr>
        <p:spPr bwMode="auto">
          <a:xfrm flipH="1">
            <a:off x="5990492" y="4783171"/>
            <a:ext cx="509954" cy="4111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50" name="Group 41"/>
          <p:cNvGrpSpPr>
            <a:grpSpLocks/>
          </p:cNvGrpSpPr>
          <p:nvPr/>
        </p:nvGrpSpPr>
        <p:grpSpPr bwMode="auto">
          <a:xfrm>
            <a:off x="1869831" y="2170137"/>
            <a:ext cx="3788020" cy="2952750"/>
            <a:chOff x="1276" y="1434"/>
            <a:chExt cx="2585" cy="1860"/>
          </a:xfrm>
        </p:grpSpPr>
        <p:sp>
          <p:nvSpPr>
            <p:cNvPr id="14419" name="Line 42"/>
            <p:cNvSpPr>
              <a:spLocks noChangeShapeType="1"/>
            </p:cNvSpPr>
            <p:nvPr/>
          </p:nvSpPr>
          <p:spPr bwMode="auto">
            <a:xfrm flipV="1">
              <a:off x="1276" y="1979"/>
              <a:ext cx="363" cy="53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20" name="Line 43"/>
            <p:cNvSpPr>
              <a:spLocks noChangeShapeType="1"/>
            </p:cNvSpPr>
            <p:nvPr/>
          </p:nvSpPr>
          <p:spPr bwMode="auto">
            <a:xfrm>
              <a:off x="1276" y="2511"/>
              <a:ext cx="363" cy="511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21" name="Line 44"/>
            <p:cNvSpPr>
              <a:spLocks noChangeShapeType="1"/>
            </p:cNvSpPr>
            <p:nvPr/>
          </p:nvSpPr>
          <p:spPr bwMode="auto">
            <a:xfrm flipV="1">
              <a:off x="1276" y="1434"/>
              <a:ext cx="1360" cy="107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22" name="Line 45"/>
            <p:cNvSpPr>
              <a:spLocks noChangeShapeType="1"/>
            </p:cNvSpPr>
            <p:nvPr/>
          </p:nvSpPr>
          <p:spPr bwMode="auto">
            <a:xfrm flipV="1">
              <a:off x="1276" y="2205"/>
              <a:ext cx="2585" cy="30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23" name="Line 46"/>
            <p:cNvSpPr>
              <a:spLocks noChangeShapeType="1"/>
            </p:cNvSpPr>
            <p:nvPr/>
          </p:nvSpPr>
          <p:spPr bwMode="auto">
            <a:xfrm>
              <a:off x="1276" y="2511"/>
              <a:ext cx="2177" cy="78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56" name="Group 50"/>
          <p:cNvGrpSpPr>
            <a:grpSpLocks/>
          </p:cNvGrpSpPr>
          <p:nvPr/>
        </p:nvGrpSpPr>
        <p:grpSpPr bwMode="auto">
          <a:xfrm>
            <a:off x="1670538" y="1790725"/>
            <a:ext cx="3723543" cy="3187700"/>
            <a:chOff x="1140" y="1195"/>
            <a:chExt cx="2541" cy="2008"/>
          </a:xfrm>
        </p:grpSpPr>
        <p:sp>
          <p:nvSpPr>
            <p:cNvPr id="14414" name="Line 51"/>
            <p:cNvSpPr>
              <a:spLocks noChangeShapeType="1"/>
            </p:cNvSpPr>
            <p:nvPr/>
          </p:nvSpPr>
          <p:spPr bwMode="auto">
            <a:xfrm>
              <a:off x="1146" y="1196"/>
              <a:ext cx="447" cy="64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15" name="Line 52"/>
            <p:cNvSpPr>
              <a:spLocks noChangeShapeType="1"/>
            </p:cNvSpPr>
            <p:nvPr/>
          </p:nvSpPr>
          <p:spPr bwMode="auto">
            <a:xfrm>
              <a:off x="1140" y="1195"/>
              <a:ext cx="635" cy="182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16" name="Line 53"/>
            <p:cNvSpPr>
              <a:spLocks noChangeShapeType="1"/>
            </p:cNvSpPr>
            <p:nvPr/>
          </p:nvSpPr>
          <p:spPr bwMode="auto">
            <a:xfrm>
              <a:off x="1140" y="1195"/>
              <a:ext cx="1406" cy="1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17" name="Line 54"/>
            <p:cNvSpPr>
              <a:spLocks noChangeShapeType="1"/>
            </p:cNvSpPr>
            <p:nvPr/>
          </p:nvSpPr>
          <p:spPr bwMode="auto">
            <a:xfrm>
              <a:off x="1140" y="1195"/>
              <a:ext cx="2541" cy="681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18" name="Line 55"/>
            <p:cNvSpPr>
              <a:spLocks noChangeShapeType="1"/>
            </p:cNvSpPr>
            <p:nvPr/>
          </p:nvSpPr>
          <p:spPr bwMode="auto">
            <a:xfrm>
              <a:off x="1140" y="1195"/>
              <a:ext cx="2358" cy="200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62" name="Group 56"/>
          <p:cNvGrpSpPr>
            <a:grpSpLocks/>
          </p:cNvGrpSpPr>
          <p:nvPr/>
        </p:nvGrpSpPr>
        <p:grpSpPr bwMode="auto">
          <a:xfrm>
            <a:off x="419104" y="1341463"/>
            <a:ext cx="1541585" cy="830263"/>
            <a:chOff x="340" y="1026"/>
            <a:chExt cx="1052" cy="523"/>
          </a:xfrm>
        </p:grpSpPr>
        <p:sp>
          <p:nvSpPr>
            <p:cNvPr id="14412" name="Text Box 57"/>
            <p:cNvSpPr txBox="1">
              <a:spLocks noChangeArrowheads="1"/>
            </p:cNvSpPr>
            <p:nvPr/>
          </p:nvSpPr>
          <p:spPr bwMode="auto">
            <a:xfrm>
              <a:off x="393" y="1026"/>
              <a:ext cx="999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1pPr>
              <a:lvl2pPr marL="742950" indent="-28575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•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2pPr>
              <a:lvl3pPr marL="11430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Wingdings" pitchFamily="2" charset="2"/>
                <a:buChar char="§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3pPr>
              <a:lvl4pPr marL="16002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Arial" charset="0"/>
                <a:buChar char="•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4pPr>
              <a:lvl5pPr marL="20574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5000"/>
                </a:spcBef>
                <a:spcAft>
                  <a:spcPct val="10000"/>
                </a:spcAft>
                <a:buClrTx/>
                <a:buFontTx/>
                <a:buNone/>
              </a:pPr>
              <a:r>
                <a:rPr lang="en-GB" altLang="en-US" sz="2400" b="0">
                  <a:solidFill>
                    <a:srgbClr val="006600"/>
                  </a:solidFill>
                  <a:latin typeface="Arial" charset="0"/>
                </a:rPr>
                <a:t>Civil Society</a:t>
              </a:r>
              <a:endParaRPr lang="en-US" altLang="en-US" sz="2400" b="0">
                <a:solidFill>
                  <a:srgbClr val="006600"/>
                </a:solidFill>
                <a:latin typeface="Arial" charset="0"/>
              </a:endParaRPr>
            </a:p>
          </p:txBody>
        </p:sp>
        <p:sp>
          <p:nvSpPr>
            <p:cNvPr id="14413" name="AutoShape 58"/>
            <p:cNvSpPr>
              <a:spLocks noChangeArrowheads="1"/>
            </p:cNvSpPr>
            <p:nvPr/>
          </p:nvSpPr>
          <p:spPr bwMode="auto">
            <a:xfrm>
              <a:off x="340" y="1026"/>
              <a:ext cx="862" cy="476"/>
            </a:xfrm>
            <a:prstGeom prst="roundRect">
              <a:avLst>
                <a:gd name="adj" fmla="val 50000"/>
              </a:avLst>
            </a:prstGeom>
            <a:noFill/>
            <a:ln w="25400" algn="ctr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1pPr>
              <a:lvl2pPr marL="742950" indent="-28575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•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2pPr>
              <a:lvl3pPr marL="11430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Wingdings" pitchFamily="2" charset="2"/>
                <a:buChar char="§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3pPr>
              <a:lvl4pPr marL="16002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Arial" charset="0"/>
                <a:buChar char="•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4pPr>
              <a:lvl5pPr marL="20574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5000"/>
                </a:spcBef>
                <a:spcAft>
                  <a:spcPct val="10000"/>
                </a:spcAft>
                <a:buClrTx/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65" name="Group 59"/>
          <p:cNvGrpSpPr>
            <a:grpSpLocks/>
          </p:cNvGrpSpPr>
          <p:nvPr/>
        </p:nvGrpSpPr>
        <p:grpSpPr bwMode="auto">
          <a:xfrm>
            <a:off x="6676294" y="2420963"/>
            <a:ext cx="1997320" cy="515938"/>
            <a:chOff x="4043" y="861"/>
            <a:chExt cx="1000" cy="325"/>
          </a:xfrm>
        </p:grpSpPr>
        <p:sp>
          <p:nvSpPr>
            <p:cNvPr id="14410" name="Text Box 60"/>
            <p:cNvSpPr txBox="1">
              <a:spLocks noChangeArrowheads="1"/>
            </p:cNvSpPr>
            <p:nvPr/>
          </p:nvSpPr>
          <p:spPr bwMode="auto">
            <a:xfrm>
              <a:off x="4043" y="890"/>
              <a:ext cx="100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1pPr>
              <a:lvl2pPr marL="742950" indent="-28575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•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2pPr>
              <a:lvl3pPr marL="11430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Wingdings" pitchFamily="2" charset="2"/>
                <a:buChar char="§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3pPr>
              <a:lvl4pPr marL="16002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Arial" charset="0"/>
                <a:buChar char="•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4pPr>
              <a:lvl5pPr marL="20574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5000"/>
                </a:spcBef>
                <a:spcAft>
                  <a:spcPct val="10000"/>
                </a:spcAft>
                <a:buClrTx/>
                <a:buFontTx/>
                <a:buNone/>
              </a:pPr>
              <a:r>
                <a:rPr lang="en-GB" altLang="en-US" sz="2400" b="0">
                  <a:solidFill>
                    <a:srgbClr val="006600"/>
                  </a:solidFill>
                  <a:latin typeface="Arial" charset="0"/>
                </a:rPr>
                <a:t>Commission</a:t>
              </a:r>
              <a:endParaRPr lang="en-US" altLang="en-US" sz="2400" b="0">
                <a:solidFill>
                  <a:srgbClr val="006600"/>
                </a:solidFill>
                <a:latin typeface="Arial" charset="0"/>
              </a:endParaRPr>
            </a:p>
          </p:txBody>
        </p:sp>
        <p:sp>
          <p:nvSpPr>
            <p:cNvPr id="14411" name="AutoShape 61"/>
            <p:cNvSpPr>
              <a:spLocks noChangeArrowheads="1"/>
            </p:cNvSpPr>
            <p:nvPr/>
          </p:nvSpPr>
          <p:spPr bwMode="auto">
            <a:xfrm>
              <a:off x="4043" y="861"/>
              <a:ext cx="883" cy="325"/>
            </a:xfrm>
            <a:prstGeom prst="roundRect">
              <a:avLst>
                <a:gd name="adj" fmla="val 50000"/>
              </a:avLst>
            </a:prstGeom>
            <a:noFill/>
            <a:ln w="25400" algn="ctr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1pPr>
              <a:lvl2pPr marL="742950" indent="-28575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•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2pPr>
              <a:lvl3pPr marL="11430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Wingdings" pitchFamily="2" charset="2"/>
                <a:buChar char="§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3pPr>
              <a:lvl4pPr marL="16002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Arial" charset="0"/>
                <a:buChar char="•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4pPr>
              <a:lvl5pPr marL="20574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5000"/>
                </a:spcBef>
                <a:spcAft>
                  <a:spcPct val="10000"/>
                </a:spcAft>
                <a:buClrTx/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68" name="Group 68"/>
          <p:cNvGrpSpPr>
            <a:grpSpLocks/>
          </p:cNvGrpSpPr>
          <p:nvPr/>
        </p:nvGrpSpPr>
        <p:grpSpPr bwMode="auto">
          <a:xfrm>
            <a:off x="2384186" y="2314600"/>
            <a:ext cx="3407019" cy="3384550"/>
            <a:chOff x="1627" y="1525"/>
            <a:chExt cx="2325" cy="2132"/>
          </a:xfrm>
        </p:grpSpPr>
        <p:sp>
          <p:nvSpPr>
            <p:cNvPr id="14405" name="Line 69"/>
            <p:cNvSpPr>
              <a:spLocks noChangeShapeType="1"/>
            </p:cNvSpPr>
            <p:nvPr/>
          </p:nvSpPr>
          <p:spPr bwMode="auto">
            <a:xfrm flipV="1">
              <a:off x="1639" y="2069"/>
              <a:ext cx="272" cy="15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06" name="Line 70"/>
            <p:cNvSpPr>
              <a:spLocks noChangeShapeType="1"/>
            </p:cNvSpPr>
            <p:nvPr/>
          </p:nvSpPr>
          <p:spPr bwMode="auto">
            <a:xfrm flipV="1">
              <a:off x="1638" y="1525"/>
              <a:ext cx="1225" cy="2131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07" name="Line 71"/>
            <p:cNvSpPr>
              <a:spLocks noChangeShapeType="1"/>
            </p:cNvSpPr>
            <p:nvPr/>
          </p:nvSpPr>
          <p:spPr bwMode="auto">
            <a:xfrm flipV="1">
              <a:off x="1633" y="2251"/>
              <a:ext cx="2319" cy="140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08" name="Line 72"/>
            <p:cNvSpPr>
              <a:spLocks noChangeShapeType="1"/>
            </p:cNvSpPr>
            <p:nvPr/>
          </p:nvSpPr>
          <p:spPr bwMode="auto">
            <a:xfrm flipV="1">
              <a:off x="1627" y="3476"/>
              <a:ext cx="1554" cy="181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09" name="Line 73"/>
            <p:cNvSpPr>
              <a:spLocks noChangeShapeType="1"/>
            </p:cNvSpPr>
            <p:nvPr/>
          </p:nvSpPr>
          <p:spPr bwMode="auto">
            <a:xfrm flipV="1">
              <a:off x="1639" y="3430"/>
              <a:ext cx="272" cy="22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74" name="Group 74"/>
          <p:cNvGrpSpPr>
            <a:grpSpLocks/>
          </p:cNvGrpSpPr>
          <p:nvPr/>
        </p:nvGrpSpPr>
        <p:grpSpPr bwMode="auto">
          <a:xfrm>
            <a:off x="1162055" y="5445150"/>
            <a:ext cx="2170234" cy="792162"/>
            <a:chOff x="793" y="3497"/>
            <a:chExt cx="1481" cy="499"/>
          </a:xfrm>
        </p:grpSpPr>
        <p:sp>
          <p:nvSpPr>
            <p:cNvPr id="14403" name="Text Box 75"/>
            <p:cNvSpPr txBox="1">
              <a:spLocks noChangeArrowheads="1"/>
            </p:cNvSpPr>
            <p:nvPr/>
          </p:nvSpPr>
          <p:spPr bwMode="auto">
            <a:xfrm>
              <a:off x="913" y="3508"/>
              <a:ext cx="1361" cy="4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1pPr>
              <a:lvl2pPr marL="742950" indent="-28575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•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2pPr>
              <a:lvl3pPr marL="11430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Wingdings" pitchFamily="2" charset="2"/>
                <a:buChar char="§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3pPr>
              <a:lvl4pPr marL="16002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Arial" charset="0"/>
                <a:buChar char="•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4pPr>
              <a:lvl5pPr marL="20574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ct val="25000"/>
                </a:spcBef>
                <a:spcAft>
                  <a:spcPct val="10000"/>
                </a:spcAft>
                <a:buClrTx/>
                <a:buFontTx/>
                <a:buNone/>
              </a:pPr>
              <a:r>
                <a:rPr lang="en-GB" altLang="en-US" sz="2400" b="0">
                  <a:solidFill>
                    <a:srgbClr val="006600"/>
                  </a:solidFill>
                  <a:latin typeface="Arial" charset="0"/>
                </a:rPr>
                <a:t>Private </a:t>
              </a:r>
              <a:br>
                <a:rPr lang="en-GB" altLang="en-US" sz="2400" b="0">
                  <a:solidFill>
                    <a:srgbClr val="006600"/>
                  </a:solidFill>
                  <a:latin typeface="Arial" charset="0"/>
                </a:rPr>
              </a:br>
              <a:r>
                <a:rPr lang="en-GB" altLang="en-US" sz="2400" b="0">
                  <a:solidFill>
                    <a:srgbClr val="006600"/>
                  </a:solidFill>
                  <a:latin typeface="Arial" charset="0"/>
                </a:rPr>
                <a:t>Sector</a:t>
              </a:r>
              <a:endParaRPr lang="en-US" altLang="en-US" sz="2400" b="0">
                <a:solidFill>
                  <a:srgbClr val="006600"/>
                </a:solidFill>
                <a:latin typeface="Arial" charset="0"/>
              </a:endParaRPr>
            </a:p>
          </p:txBody>
        </p:sp>
        <p:sp>
          <p:nvSpPr>
            <p:cNvPr id="14404" name="AutoShape 76"/>
            <p:cNvSpPr>
              <a:spLocks noChangeArrowheads="1"/>
            </p:cNvSpPr>
            <p:nvPr/>
          </p:nvSpPr>
          <p:spPr bwMode="auto">
            <a:xfrm>
              <a:off x="793" y="3497"/>
              <a:ext cx="862" cy="499"/>
            </a:xfrm>
            <a:prstGeom prst="roundRect">
              <a:avLst>
                <a:gd name="adj" fmla="val 50000"/>
              </a:avLst>
            </a:prstGeom>
            <a:noFill/>
            <a:ln w="25400" algn="ctr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1pPr>
              <a:lvl2pPr marL="742950" indent="-28575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•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2pPr>
              <a:lvl3pPr marL="11430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Wingdings" pitchFamily="2" charset="2"/>
                <a:buChar char="§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3pPr>
              <a:lvl4pPr marL="16002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Arial" charset="0"/>
                <a:buChar char="•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4pPr>
              <a:lvl5pPr marL="20574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5000"/>
                </a:spcBef>
                <a:spcAft>
                  <a:spcPct val="10000"/>
                </a:spcAft>
                <a:buClrTx/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77" name="Line 78"/>
          <p:cNvSpPr>
            <a:spLocks noChangeShapeType="1"/>
          </p:cNvSpPr>
          <p:nvPr/>
        </p:nvSpPr>
        <p:spPr bwMode="auto">
          <a:xfrm>
            <a:off x="1685192" y="1811365"/>
            <a:ext cx="76200" cy="359886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8" name="Line 79"/>
          <p:cNvSpPr>
            <a:spLocks noChangeShapeType="1"/>
          </p:cNvSpPr>
          <p:nvPr/>
        </p:nvSpPr>
        <p:spPr bwMode="auto">
          <a:xfrm flipH="1">
            <a:off x="962758" y="1809784"/>
            <a:ext cx="713642" cy="18002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9" name="Line 80"/>
          <p:cNvSpPr>
            <a:spLocks noChangeShapeType="1"/>
          </p:cNvSpPr>
          <p:nvPr/>
        </p:nvSpPr>
        <p:spPr bwMode="auto">
          <a:xfrm flipV="1">
            <a:off x="1676400" y="1522437"/>
            <a:ext cx="4205654" cy="287338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0" name="Line 81"/>
          <p:cNvSpPr>
            <a:spLocks noChangeShapeType="1"/>
          </p:cNvSpPr>
          <p:nvPr/>
        </p:nvSpPr>
        <p:spPr bwMode="auto">
          <a:xfrm>
            <a:off x="1676405" y="1809784"/>
            <a:ext cx="5002823" cy="8651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1" name="Line 82"/>
          <p:cNvSpPr>
            <a:spLocks noChangeShapeType="1"/>
          </p:cNvSpPr>
          <p:nvPr/>
        </p:nvSpPr>
        <p:spPr bwMode="auto">
          <a:xfrm>
            <a:off x="1676405" y="1809775"/>
            <a:ext cx="5202115" cy="266541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2" name="Line 84"/>
          <p:cNvSpPr>
            <a:spLocks noChangeShapeType="1"/>
          </p:cNvSpPr>
          <p:nvPr/>
        </p:nvSpPr>
        <p:spPr bwMode="auto">
          <a:xfrm flipH="1" flipV="1">
            <a:off x="1162055" y="2027271"/>
            <a:ext cx="722434" cy="185261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83" name="Group 116"/>
          <p:cNvGrpSpPr>
            <a:grpSpLocks/>
          </p:cNvGrpSpPr>
          <p:nvPr/>
        </p:nvGrpSpPr>
        <p:grpSpPr bwMode="auto">
          <a:xfrm>
            <a:off x="1884489" y="1809775"/>
            <a:ext cx="4928089" cy="3529012"/>
            <a:chOff x="1286" y="1207"/>
            <a:chExt cx="3363" cy="2223"/>
          </a:xfrm>
        </p:grpSpPr>
        <p:sp>
          <p:nvSpPr>
            <p:cNvPr id="14399" name="Line 85"/>
            <p:cNvSpPr>
              <a:spLocks noChangeShapeType="1"/>
            </p:cNvSpPr>
            <p:nvPr/>
          </p:nvSpPr>
          <p:spPr bwMode="auto">
            <a:xfrm>
              <a:off x="1286" y="2511"/>
              <a:ext cx="6" cy="919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00" name="Line 86"/>
            <p:cNvSpPr>
              <a:spLocks noChangeShapeType="1"/>
            </p:cNvSpPr>
            <p:nvPr/>
          </p:nvSpPr>
          <p:spPr bwMode="auto">
            <a:xfrm flipV="1">
              <a:off x="1286" y="1207"/>
              <a:ext cx="2955" cy="130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01" name="Line 87"/>
            <p:cNvSpPr>
              <a:spLocks noChangeShapeType="1"/>
            </p:cNvSpPr>
            <p:nvPr/>
          </p:nvSpPr>
          <p:spPr bwMode="auto">
            <a:xfrm flipV="1">
              <a:off x="1286" y="1933"/>
              <a:ext cx="3363" cy="57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02" name="Line 88"/>
            <p:cNvSpPr>
              <a:spLocks noChangeShapeType="1"/>
            </p:cNvSpPr>
            <p:nvPr/>
          </p:nvSpPr>
          <p:spPr bwMode="auto">
            <a:xfrm>
              <a:off x="1286" y="2511"/>
              <a:ext cx="3272" cy="42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88" name="Group 96"/>
          <p:cNvGrpSpPr>
            <a:grpSpLocks/>
          </p:cNvGrpSpPr>
          <p:nvPr/>
        </p:nvGrpSpPr>
        <p:grpSpPr bwMode="auto">
          <a:xfrm>
            <a:off x="1030166" y="1809775"/>
            <a:ext cx="6180992" cy="3879850"/>
            <a:chOff x="703" y="1207"/>
            <a:chExt cx="4218" cy="2444"/>
          </a:xfrm>
        </p:grpSpPr>
        <p:sp>
          <p:nvSpPr>
            <p:cNvPr id="14394" name="Line 91"/>
            <p:cNvSpPr>
              <a:spLocks noChangeShapeType="1"/>
            </p:cNvSpPr>
            <p:nvPr/>
          </p:nvSpPr>
          <p:spPr bwMode="auto">
            <a:xfrm flipH="1" flipV="1">
              <a:off x="703" y="2659"/>
              <a:ext cx="943" cy="99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95" name="Line 92"/>
            <p:cNvSpPr>
              <a:spLocks noChangeShapeType="1"/>
            </p:cNvSpPr>
            <p:nvPr/>
          </p:nvSpPr>
          <p:spPr bwMode="auto">
            <a:xfrm flipH="1" flipV="1">
              <a:off x="975" y="1389"/>
              <a:ext cx="670" cy="2261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96" name="Line 93"/>
            <p:cNvSpPr>
              <a:spLocks noChangeShapeType="1"/>
            </p:cNvSpPr>
            <p:nvPr/>
          </p:nvSpPr>
          <p:spPr bwMode="auto">
            <a:xfrm flipV="1">
              <a:off x="1640" y="1933"/>
              <a:ext cx="3281" cy="171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97" name="Line 94"/>
            <p:cNvSpPr>
              <a:spLocks noChangeShapeType="1"/>
            </p:cNvSpPr>
            <p:nvPr/>
          </p:nvSpPr>
          <p:spPr bwMode="auto">
            <a:xfrm flipV="1">
              <a:off x="1634" y="3203"/>
              <a:ext cx="2879" cy="44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98" name="Line 95"/>
            <p:cNvSpPr>
              <a:spLocks noChangeShapeType="1"/>
            </p:cNvSpPr>
            <p:nvPr/>
          </p:nvSpPr>
          <p:spPr bwMode="auto">
            <a:xfrm flipV="1">
              <a:off x="1646" y="1207"/>
              <a:ext cx="2686" cy="24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94" name="Group 102"/>
          <p:cNvGrpSpPr>
            <a:grpSpLocks/>
          </p:cNvGrpSpPr>
          <p:nvPr/>
        </p:nvGrpSpPr>
        <p:grpSpPr bwMode="auto">
          <a:xfrm>
            <a:off x="1162050" y="1593875"/>
            <a:ext cx="5783873" cy="3744912"/>
            <a:chOff x="793" y="1071"/>
            <a:chExt cx="3947" cy="2359"/>
          </a:xfrm>
        </p:grpSpPr>
        <p:sp>
          <p:nvSpPr>
            <p:cNvPr id="14389" name="Line 97"/>
            <p:cNvSpPr>
              <a:spLocks noChangeShapeType="1"/>
            </p:cNvSpPr>
            <p:nvPr/>
          </p:nvSpPr>
          <p:spPr bwMode="auto">
            <a:xfrm flipH="1">
              <a:off x="1111" y="1072"/>
              <a:ext cx="2937" cy="4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90" name="Line 98"/>
            <p:cNvSpPr>
              <a:spLocks noChangeShapeType="1"/>
            </p:cNvSpPr>
            <p:nvPr/>
          </p:nvSpPr>
          <p:spPr bwMode="auto">
            <a:xfrm flipH="1">
              <a:off x="793" y="1071"/>
              <a:ext cx="3254" cy="122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91" name="Line 99"/>
            <p:cNvSpPr>
              <a:spLocks noChangeShapeType="1"/>
            </p:cNvSpPr>
            <p:nvPr/>
          </p:nvSpPr>
          <p:spPr bwMode="auto">
            <a:xfrm flipH="1">
              <a:off x="1383" y="1072"/>
              <a:ext cx="2659" cy="235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92" name="Line 100"/>
            <p:cNvSpPr>
              <a:spLocks noChangeShapeType="1"/>
            </p:cNvSpPr>
            <p:nvPr/>
          </p:nvSpPr>
          <p:spPr bwMode="auto">
            <a:xfrm>
              <a:off x="4036" y="1072"/>
              <a:ext cx="704" cy="181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93" name="Line 101"/>
            <p:cNvSpPr>
              <a:spLocks noChangeShapeType="1"/>
            </p:cNvSpPr>
            <p:nvPr/>
          </p:nvSpPr>
          <p:spPr bwMode="auto">
            <a:xfrm>
              <a:off x="4048" y="1072"/>
              <a:ext cx="601" cy="5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00" name="Group 109"/>
          <p:cNvGrpSpPr>
            <a:grpSpLocks/>
          </p:cNvGrpSpPr>
          <p:nvPr/>
        </p:nvGrpSpPr>
        <p:grpSpPr bwMode="auto">
          <a:xfrm>
            <a:off x="1494692" y="1882800"/>
            <a:ext cx="5517174" cy="3960812"/>
            <a:chOff x="1020" y="1253"/>
            <a:chExt cx="3765" cy="2495"/>
          </a:xfrm>
        </p:grpSpPr>
        <p:sp>
          <p:nvSpPr>
            <p:cNvPr id="14384" name="Line 104"/>
            <p:cNvSpPr>
              <a:spLocks noChangeShapeType="1"/>
            </p:cNvSpPr>
            <p:nvPr/>
          </p:nvSpPr>
          <p:spPr bwMode="auto">
            <a:xfrm flipH="1" flipV="1">
              <a:off x="4422" y="1253"/>
              <a:ext cx="167" cy="499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85" name="Line 105"/>
            <p:cNvSpPr>
              <a:spLocks noChangeShapeType="1"/>
            </p:cNvSpPr>
            <p:nvPr/>
          </p:nvSpPr>
          <p:spPr bwMode="auto">
            <a:xfrm flipH="1" flipV="1">
              <a:off x="1020" y="1344"/>
              <a:ext cx="3568" cy="40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86" name="Line 106"/>
            <p:cNvSpPr>
              <a:spLocks noChangeShapeType="1"/>
            </p:cNvSpPr>
            <p:nvPr/>
          </p:nvSpPr>
          <p:spPr bwMode="auto">
            <a:xfrm flipH="1">
              <a:off x="1655" y="1752"/>
              <a:ext cx="2928" cy="199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87" name="Line 107"/>
            <p:cNvSpPr>
              <a:spLocks noChangeShapeType="1"/>
            </p:cNvSpPr>
            <p:nvPr/>
          </p:nvSpPr>
          <p:spPr bwMode="auto">
            <a:xfrm>
              <a:off x="4577" y="1752"/>
              <a:ext cx="208" cy="10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88" name="Line 108"/>
            <p:cNvSpPr>
              <a:spLocks noChangeShapeType="1"/>
            </p:cNvSpPr>
            <p:nvPr/>
          </p:nvSpPr>
          <p:spPr bwMode="auto">
            <a:xfrm flipH="1">
              <a:off x="1066" y="1752"/>
              <a:ext cx="3523" cy="5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06" name="Group 115"/>
          <p:cNvGrpSpPr>
            <a:grpSpLocks/>
          </p:cNvGrpSpPr>
          <p:nvPr/>
        </p:nvGrpSpPr>
        <p:grpSpPr bwMode="auto">
          <a:xfrm>
            <a:off x="1428753" y="1809782"/>
            <a:ext cx="5849815" cy="4105275"/>
            <a:chOff x="975" y="1207"/>
            <a:chExt cx="3992" cy="2586"/>
          </a:xfrm>
        </p:grpSpPr>
        <p:sp>
          <p:nvSpPr>
            <p:cNvPr id="14379" name="Line 110"/>
            <p:cNvSpPr>
              <a:spLocks noChangeShapeType="1"/>
            </p:cNvSpPr>
            <p:nvPr/>
          </p:nvSpPr>
          <p:spPr bwMode="auto">
            <a:xfrm flipV="1">
              <a:off x="4434" y="1979"/>
              <a:ext cx="533" cy="1101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80" name="Line 111"/>
            <p:cNvSpPr>
              <a:spLocks noChangeShapeType="1"/>
            </p:cNvSpPr>
            <p:nvPr/>
          </p:nvSpPr>
          <p:spPr bwMode="auto">
            <a:xfrm flipH="1" flipV="1">
              <a:off x="4377" y="1207"/>
              <a:ext cx="56" cy="187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81" name="Line 112"/>
            <p:cNvSpPr>
              <a:spLocks noChangeShapeType="1"/>
            </p:cNvSpPr>
            <p:nvPr/>
          </p:nvSpPr>
          <p:spPr bwMode="auto">
            <a:xfrm flipH="1" flipV="1">
              <a:off x="975" y="1344"/>
              <a:ext cx="3453" cy="173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82" name="Line 113"/>
            <p:cNvSpPr>
              <a:spLocks noChangeShapeType="1"/>
            </p:cNvSpPr>
            <p:nvPr/>
          </p:nvSpPr>
          <p:spPr bwMode="auto">
            <a:xfrm flipH="1" flipV="1">
              <a:off x="1292" y="2568"/>
              <a:ext cx="3130" cy="51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83" name="Line 114"/>
            <p:cNvSpPr>
              <a:spLocks noChangeShapeType="1"/>
            </p:cNvSpPr>
            <p:nvPr/>
          </p:nvSpPr>
          <p:spPr bwMode="auto">
            <a:xfrm flipH="1">
              <a:off x="1655" y="3080"/>
              <a:ext cx="2779" cy="71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112" name="Group 56"/>
          <p:cNvGrpSpPr>
            <a:grpSpLocks/>
          </p:cNvGrpSpPr>
          <p:nvPr/>
        </p:nvGrpSpPr>
        <p:grpSpPr bwMode="auto">
          <a:xfrm>
            <a:off x="6613282" y="4365659"/>
            <a:ext cx="1947496" cy="1271587"/>
            <a:chOff x="340" y="1026"/>
            <a:chExt cx="1052" cy="476"/>
          </a:xfrm>
        </p:grpSpPr>
        <p:sp>
          <p:nvSpPr>
            <p:cNvPr id="14377" name="Text Box 57"/>
            <p:cNvSpPr txBox="1">
              <a:spLocks noChangeArrowheads="1"/>
            </p:cNvSpPr>
            <p:nvPr/>
          </p:nvSpPr>
          <p:spPr bwMode="auto">
            <a:xfrm>
              <a:off x="393" y="1026"/>
              <a:ext cx="999" cy="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1pPr>
              <a:lvl2pPr marL="742950" indent="-28575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•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2pPr>
              <a:lvl3pPr marL="11430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Wingdings" pitchFamily="2" charset="2"/>
                <a:buChar char="§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3pPr>
              <a:lvl4pPr marL="16002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Arial" charset="0"/>
                <a:buChar char="•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4pPr>
              <a:lvl5pPr marL="20574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5000"/>
                </a:spcBef>
                <a:spcAft>
                  <a:spcPct val="10000"/>
                </a:spcAft>
                <a:buClrTx/>
                <a:buFontTx/>
                <a:buNone/>
              </a:pPr>
              <a:r>
                <a:rPr lang="en-GB" altLang="en-US" sz="2400" b="0">
                  <a:solidFill>
                    <a:srgbClr val="006600"/>
                  </a:solidFill>
                  <a:latin typeface="Arial" charset="0"/>
                </a:rPr>
                <a:t>Council / Member States</a:t>
              </a:r>
              <a:endParaRPr lang="en-US" altLang="en-US" sz="2400" b="0">
                <a:solidFill>
                  <a:srgbClr val="006600"/>
                </a:solidFill>
                <a:latin typeface="Arial" charset="0"/>
              </a:endParaRPr>
            </a:p>
          </p:txBody>
        </p:sp>
        <p:sp>
          <p:nvSpPr>
            <p:cNvPr id="14378" name="AutoShape 58"/>
            <p:cNvSpPr>
              <a:spLocks noChangeArrowheads="1"/>
            </p:cNvSpPr>
            <p:nvPr/>
          </p:nvSpPr>
          <p:spPr bwMode="auto">
            <a:xfrm>
              <a:off x="340" y="1026"/>
              <a:ext cx="862" cy="476"/>
            </a:xfrm>
            <a:prstGeom prst="roundRect">
              <a:avLst>
                <a:gd name="adj" fmla="val 50000"/>
              </a:avLst>
            </a:prstGeom>
            <a:noFill/>
            <a:ln w="25400" algn="ctr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1pPr>
              <a:lvl2pPr marL="742950" indent="-28575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•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2pPr>
              <a:lvl3pPr marL="11430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Wingdings" pitchFamily="2" charset="2"/>
                <a:buChar char="§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3pPr>
              <a:lvl4pPr marL="16002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Arial" charset="0"/>
                <a:buChar char="•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4pPr>
              <a:lvl5pPr marL="20574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5000"/>
                </a:spcBef>
                <a:spcAft>
                  <a:spcPct val="10000"/>
                </a:spcAft>
                <a:buClrTx/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15" name="Group 56"/>
          <p:cNvGrpSpPr>
            <a:grpSpLocks/>
          </p:cNvGrpSpPr>
          <p:nvPr/>
        </p:nvGrpSpPr>
        <p:grpSpPr bwMode="auto">
          <a:xfrm>
            <a:off x="99646" y="3463952"/>
            <a:ext cx="1957754" cy="944924"/>
            <a:chOff x="340" y="1026"/>
            <a:chExt cx="975" cy="476"/>
          </a:xfrm>
        </p:grpSpPr>
        <p:sp>
          <p:nvSpPr>
            <p:cNvPr id="14375" name="Text Box 57"/>
            <p:cNvSpPr txBox="1">
              <a:spLocks noChangeArrowheads="1"/>
            </p:cNvSpPr>
            <p:nvPr/>
          </p:nvSpPr>
          <p:spPr bwMode="auto">
            <a:xfrm>
              <a:off x="393" y="1026"/>
              <a:ext cx="922" cy="4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1pPr>
              <a:lvl2pPr marL="742950" indent="-28575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•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2pPr>
              <a:lvl3pPr marL="11430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Wingdings" pitchFamily="2" charset="2"/>
                <a:buChar char="§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3pPr>
              <a:lvl4pPr marL="16002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Arial" charset="0"/>
                <a:buChar char="•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4pPr>
              <a:lvl5pPr marL="20574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5000"/>
                </a:spcBef>
                <a:spcAft>
                  <a:spcPct val="10000"/>
                </a:spcAft>
                <a:buClrTx/>
                <a:buFontTx/>
                <a:buNone/>
              </a:pPr>
              <a:r>
                <a:rPr lang="en-GB" altLang="en-US" sz="2400" b="0">
                  <a:solidFill>
                    <a:srgbClr val="006600"/>
                  </a:solidFill>
                  <a:latin typeface="Arial" charset="0"/>
                </a:rPr>
                <a:t>European Parliament</a:t>
              </a:r>
              <a:endParaRPr lang="en-US" altLang="en-US" sz="2400" b="0">
                <a:solidFill>
                  <a:srgbClr val="006600"/>
                </a:solidFill>
                <a:latin typeface="Arial" charset="0"/>
              </a:endParaRPr>
            </a:p>
          </p:txBody>
        </p:sp>
        <p:sp>
          <p:nvSpPr>
            <p:cNvPr id="14376" name="AutoShape 58"/>
            <p:cNvSpPr>
              <a:spLocks noChangeArrowheads="1"/>
            </p:cNvSpPr>
            <p:nvPr/>
          </p:nvSpPr>
          <p:spPr bwMode="auto">
            <a:xfrm>
              <a:off x="340" y="1026"/>
              <a:ext cx="862" cy="476"/>
            </a:xfrm>
            <a:prstGeom prst="roundRect">
              <a:avLst>
                <a:gd name="adj" fmla="val 50000"/>
              </a:avLst>
            </a:prstGeom>
            <a:noFill/>
            <a:ln w="25400" algn="ctr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1pPr>
              <a:lvl2pPr marL="742950" indent="-28575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•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2pPr>
              <a:lvl3pPr marL="11430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Wingdings" pitchFamily="2" charset="2"/>
                <a:buChar char="§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3pPr>
              <a:lvl4pPr marL="16002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Arial" charset="0"/>
                <a:buChar char="•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4pPr>
              <a:lvl5pPr marL="20574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5000"/>
                </a:spcBef>
                <a:spcAft>
                  <a:spcPct val="10000"/>
                </a:spcAft>
                <a:buClrTx/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grpSp>
        <p:nvGrpSpPr>
          <p:cNvPr id="118" name="Group 59"/>
          <p:cNvGrpSpPr>
            <a:grpSpLocks/>
          </p:cNvGrpSpPr>
          <p:nvPr/>
        </p:nvGrpSpPr>
        <p:grpSpPr bwMode="auto">
          <a:xfrm>
            <a:off x="6015404" y="1270034"/>
            <a:ext cx="1465385" cy="504825"/>
            <a:chOff x="4043" y="861"/>
            <a:chExt cx="1000" cy="318"/>
          </a:xfrm>
        </p:grpSpPr>
        <p:sp>
          <p:nvSpPr>
            <p:cNvPr id="14373" name="Text Box 60"/>
            <p:cNvSpPr txBox="1">
              <a:spLocks noChangeArrowheads="1"/>
            </p:cNvSpPr>
            <p:nvPr/>
          </p:nvSpPr>
          <p:spPr bwMode="auto">
            <a:xfrm>
              <a:off x="4043" y="890"/>
              <a:ext cx="100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1pPr>
              <a:lvl2pPr marL="742950" indent="-28575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•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2pPr>
              <a:lvl3pPr marL="11430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Wingdings" pitchFamily="2" charset="2"/>
                <a:buChar char="§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3pPr>
              <a:lvl4pPr marL="16002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Arial" charset="0"/>
                <a:buChar char="•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4pPr>
              <a:lvl5pPr marL="20574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5000"/>
                </a:spcBef>
                <a:spcAft>
                  <a:spcPct val="10000"/>
                </a:spcAft>
                <a:buClrTx/>
                <a:buFontTx/>
                <a:buNone/>
              </a:pPr>
              <a:r>
                <a:rPr lang="en-GB" altLang="en-US" sz="2400" b="0">
                  <a:solidFill>
                    <a:srgbClr val="006600"/>
                  </a:solidFill>
                  <a:latin typeface="Arial" charset="0"/>
                </a:rPr>
                <a:t>Cabinet</a:t>
              </a:r>
              <a:endParaRPr lang="en-US" altLang="en-US" sz="2400" b="0">
                <a:solidFill>
                  <a:srgbClr val="006600"/>
                </a:solidFill>
                <a:latin typeface="Arial" charset="0"/>
              </a:endParaRPr>
            </a:p>
          </p:txBody>
        </p:sp>
        <p:sp>
          <p:nvSpPr>
            <p:cNvPr id="14374" name="AutoShape 61"/>
            <p:cNvSpPr>
              <a:spLocks noChangeArrowheads="1"/>
            </p:cNvSpPr>
            <p:nvPr/>
          </p:nvSpPr>
          <p:spPr bwMode="auto">
            <a:xfrm>
              <a:off x="4043" y="861"/>
              <a:ext cx="833" cy="318"/>
            </a:xfrm>
            <a:prstGeom prst="roundRect">
              <a:avLst>
                <a:gd name="adj" fmla="val 50000"/>
              </a:avLst>
            </a:prstGeom>
            <a:noFill/>
            <a:ln w="25400" algn="ctr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1pPr>
              <a:lvl2pPr marL="742950" indent="-28575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•"/>
                <a:defRPr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2pPr>
              <a:lvl3pPr marL="11430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Wingdings" pitchFamily="2" charset="2"/>
                <a:buChar char="§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3pPr>
              <a:lvl4pPr marL="16002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Arial" charset="0"/>
                <a:buChar char="•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4pPr>
              <a:lvl5pPr marL="2057400" indent="-22860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lnSpc>
                  <a:spcPts val="2400"/>
                </a:lnSpc>
                <a:spcBef>
                  <a:spcPct val="0"/>
                </a:spcBef>
                <a:spcAft>
                  <a:spcPct val="0"/>
                </a:spcAft>
                <a:buClr>
                  <a:srgbClr val="37ACDE"/>
                </a:buClr>
                <a:buFont typeface="Verdana" pitchFamily="34" charset="0"/>
                <a:buChar char="–"/>
                <a:defRPr sz="1600">
                  <a:solidFill>
                    <a:srgbClr val="004494"/>
                  </a:solidFill>
                  <a:latin typeface="Verdana" pitchFamily="34" charset="0"/>
                  <a:ea typeface="ＭＳ Ｐゴシック" pitchFamily="34" charset="-128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25000"/>
                </a:spcBef>
                <a:spcAft>
                  <a:spcPct val="10000"/>
                </a:spcAft>
                <a:buClrTx/>
                <a:buFontTx/>
                <a:buNone/>
              </a:pPr>
              <a:endParaRPr lang="en-US" altLang="en-US" sz="1800" b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122" name="Text Box 4"/>
          <p:cNvSpPr txBox="1">
            <a:spLocks noChangeArrowheads="1"/>
          </p:cNvSpPr>
          <p:nvPr/>
        </p:nvSpPr>
        <p:spPr bwMode="auto">
          <a:xfrm>
            <a:off x="649245" y="669698"/>
            <a:ext cx="8015496" cy="527055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6827" tIns="47619" rIns="96827" bIns="47619">
            <a:spAutoFit/>
          </a:bodyPr>
          <a:lstStyle>
            <a:lvl1pPr marL="3175"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lang="en-GB" altLang="en-US" sz="2800" dirty="0" smtClean="0">
                <a:solidFill>
                  <a:srgbClr val="C00000"/>
                </a:solidFill>
                <a:latin typeface="+mn-lt"/>
                <a:cs typeface="Arial" charset="0"/>
              </a:rPr>
              <a:t>We work daily in the reality.  </a:t>
            </a:r>
          </a:p>
        </p:txBody>
      </p:sp>
      <p:sp>
        <p:nvSpPr>
          <p:cNvPr id="116" name="Text Box 4"/>
          <p:cNvSpPr txBox="1">
            <a:spLocks noChangeArrowheads="1"/>
          </p:cNvSpPr>
          <p:nvPr/>
        </p:nvSpPr>
        <p:spPr bwMode="auto">
          <a:xfrm>
            <a:off x="762020" y="93641"/>
            <a:ext cx="8090348" cy="527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827" tIns="47619" rIns="96827" bIns="47619">
            <a:spAutoFit/>
          </a:bodyPr>
          <a:lstStyle>
            <a:lvl1pPr marL="3175"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25000"/>
              </a:spcBef>
              <a:spcAft>
                <a:spcPct val="10000"/>
              </a:spcAft>
              <a:buClr>
                <a:schemeClr val="tx1"/>
              </a:buClr>
              <a:buSzPct val="115000"/>
              <a:defRPr sz="2000" b="1">
                <a:solidFill>
                  <a:srgbClr val="0F3277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GB" altLang="en-US" sz="2800" dirty="0">
                <a:solidFill>
                  <a:schemeClr val="tx1"/>
                </a:solidFill>
                <a:latin typeface="+mn-lt"/>
                <a:cs typeface="Arial" charset="0"/>
              </a:rPr>
              <a:t>Classic policy cycle is a concept </a:t>
            </a:r>
            <a:r>
              <a:rPr lang="en-GB" altLang="en-US" sz="2800" dirty="0" smtClean="0">
                <a:solidFill>
                  <a:schemeClr val="tx1"/>
                </a:solidFill>
                <a:latin typeface="+mn-lt"/>
                <a:cs typeface="Arial" charset="0"/>
              </a:rPr>
              <a:t>only</a:t>
            </a:r>
            <a:endParaRPr lang="en-GB" altLang="en-US" sz="2800" dirty="0">
              <a:solidFill>
                <a:schemeClr val="tx1"/>
              </a:solidFill>
              <a:latin typeface="+mn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91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1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1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en-GB" sz="3600" dirty="0" smtClean="0">
                <a:effectLst/>
              </a:rPr>
              <a:t>Science</a:t>
            </a:r>
            <a:endParaRPr lang="en-GB" sz="3600" dirty="0">
              <a:effectLst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251520" y="1700812"/>
            <a:ext cx="8642350" cy="4320481"/>
          </a:xfrm>
        </p:spPr>
        <p:txBody>
          <a:bodyPr/>
          <a:lstStyle/>
          <a:p>
            <a:endParaRPr lang="en-GB" sz="3200" b="1" dirty="0" smtClean="0"/>
          </a:p>
          <a:p>
            <a:r>
              <a:rPr lang="en-GB" sz="3200" b="1" dirty="0" smtClean="0"/>
              <a:t>Technology/Data revolution</a:t>
            </a:r>
          </a:p>
          <a:p>
            <a:endParaRPr lang="en-GB" sz="3200" b="1" dirty="0" smtClean="0"/>
          </a:p>
          <a:p>
            <a:r>
              <a:rPr lang="en-GB" sz="3200" b="1" dirty="0" smtClean="0"/>
              <a:t>Inter-</a:t>
            </a:r>
            <a:r>
              <a:rPr lang="en-GB" sz="3200" b="1" dirty="0" err="1" smtClean="0"/>
              <a:t>disciplinarity</a:t>
            </a:r>
            <a:r>
              <a:rPr lang="en-GB" sz="3200" b="1" dirty="0" smtClean="0"/>
              <a:t> deficit</a:t>
            </a:r>
          </a:p>
          <a:p>
            <a:endParaRPr lang="en-GB" sz="3200" b="1" dirty="0" smtClean="0"/>
          </a:p>
          <a:p>
            <a:r>
              <a:rPr lang="en-GB" sz="3200" b="1" dirty="0" smtClean="0"/>
              <a:t>Multiplicity of actors</a:t>
            </a:r>
          </a:p>
          <a:p>
            <a:endParaRPr lang="en-GB" sz="3200" b="1" dirty="0" smtClean="0"/>
          </a:p>
          <a:p>
            <a:r>
              <a:rPr lang="en-GB" sz="3200" b="1" dirty="0" smtClean="0"/>
              <a:t>Integrity deficit</a:t>
            </a:r>
          </a:p>
          <a:p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200224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707904" y="476672"/>
            <a:ext cx="5328592" cy="6192688"/>
          </a:xfrm>
        </p:spPr>
        <p:txBody>
          <a:bodyPr/>
          <a:lstStyle/>
          <a:p>
            <a:pPr>
              <a:lnSpc>
                <a:spcPts val="4000"/>
              </a:lnSpc>
              <a:spcAft>
                <a:spcPts val="0"/>
              </a:spcAft>
            </a:pPr>
            <a:r>
              <a:rPr lang="en-US" sz="2400" b="1" dirty="0" smtClean="0">
                <a:latin typeface="+mn-lt"/>
              </a:rPr>
              <a:t>“</a:t>
            </a:r>
            <a:r>
              <a:rPr lang="en-US" sz="2400" b="1" i="1" dirty="0" smtClean="0">
                <a:latin typeface="+mn-lt"/>
              </a:rPr>
              <a:t>We are </a:t>
            </a:r>
            <a:r>
              <a:rPr lang="en-US" sz="2400" b="1" i="1" u="sng" dirty="0" smtClean="0">
                <a:solidFill>
                  <a:srgbClr val="C00000"/>
                </a:solidFill>
                <a:latin typeface="+mn-lt"/>
              </a:rPr>
              <a:t>drowning</a:t>
            </a:r>
            <a:r>
              <a:rPr lang="en-US" sz="2400" b="1" i="1" dirty="0" smtClean="0">
                <a:solidFill>
                  <a:srgbClr val="C00000"/>
                </a:solidFill>
                <a:latin typeface="+mn-lt"/>
              </a:rPr>
              <a:t> in </a:t>
            </a:r>
            <a:r>
              <a:rPr lang="en-US" sz="2400" b="1" i="1" u="sng" dirty="0" smtClean="0">
                <a:solidFill>
                  <a:srgbClr val="C00000"/>
                </a:solidFill>
                <a:latin typeface="+mn-lt"/>
              </a:rPr>
              <a:t>information</a:t>
            </a:r>
            <a:r>
              <a:rPr lang="en-US" sz="2400" b="1" i="1" dirty="0" smtClean="0">
                <a:latin typeface="+mn-lt"/>
              </a:rPr>
              <a:t>, while </a:t>
            </a:r>
            <a:r>
              <a:rPr lang="en-US" sz="2400" b="1" i="1" u="sng" dirty="0" smtClean="0">
                <a:solidFill>
                  <a:srgbClr val="C00000"/>
                </a:solidFill>
                <a:latin typeface="+mn-lt"/>
              </a:rPr>
              <a:t>starving</a:t>
            </a:r>
            <a:r>
              <a:rPr lang="en-US" sz="2400" b="1" i="1" dirty="0" smtClean="0">
                <a:solidFill>
                  <a:srgbClr val="C00000"/>
                </a:solidFill>
                <a:latin typeface="+mn-lt"/>
              </a:rPr>
              <a:t> for </a:t>
            </a:r>
            <a:r>
              <a:rPr lang="en-US" sz="2400" b="1" i="1" u="sng" dirty="0" smtClean="0">
                <a:solidFill>
                  <a:srgbClr val="C00000"/>
                </a:solidFill>
                <a:latin typeface="+mn-lt"/>
              </a:rPr>
              <a:t>wisdom</a:t>
            </a:r>
            <a:r>
              <a:rPr lang="en-US" sz="2400" b="1" i="1" dirty="0" smtClean="0">
                <a:latin typeface="+mn-lt"/>
              </a:rPr>
              <a:t>. The </a:t>
            </a:r>
            <a:r>
              <a:rPr lang="en-US" sz="2400" b="1" i="1" u="sng" dirty="0" smtClean="0">
                <a:solidFill>
                  <a:srgbClr val="C00000"/>
                </a:solidFill>
                <a:latin typeface="+mn-lt"/>
              </a:rPr>
              <a:t>world</a:t>
            </a:r>
            <a:r>
              <a:rPr lang="en-US" sz="2400" b="1" i="1" dirty="0" smtClean="0">
                <a:latin typeface="+mn-lt"/>
              </a:rPr>
              <a:t> henceforth </a:t>
            </a:r>
            <a:r>
              <a:rPr lang="en-US" sz="2400" b="1" i="1" dirty="0" smtClean="0">
                <a:solidFill>
                  <a:srgbClr val="C00000"/>
                </a:solidFill>
                <a:latin typeface="+mn-lt"/>
              </a:rPr>
              <a:t>will be </a:t>
            </a:r>
            <a:r>
              <a:rPr lang="en-US" sz="2400" b="1" i="1" u="sng" dirty="0" smtClean="0">
                <a:solidFill>
                  <a:srgbClr val="C00000"/>
                </a:solidFill>
                <a:latin typeface="+mn-lt"/>
              </a:rPr>
              <a:t>run by synthesizers</a:t>
            </a:r>
            <a:r>
              <a:rPr lang="en-US" sz="2400" b="1" i="1" dirty="0" smtClean="0">
                <a:latin typeface="+mn-lt"/>
              </a:rPr>
              <a:t>, people able to put together the right information at the right time, think critically about it, and make important choices wisely</a:t>
            </a:r>
            <a:r>
              <a:rPr lang="en-US" sz="2400" b="1" dirty="0" smtClean="0">
                <a:latin typeface="+mn-lt"/>
              </a:rPr>
              <a:t>.” </a:t>
            </a:r>
            <a:endParaRPr lang="en-US" sz="2400" b="1" dirty="0">
              <a:latin typeface="+mn-lt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80" t="39806"/>
          <a:stretch/>
        </p:blipFill>
        <p:spPr bwMode="auto">
          <a:xfrm>
            <a:off x="-21169" y="0"/>
            <a:ext cx="3846897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287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>
            <a:ln>
              <a:noFill/>
            </a:ln>
            <a:solidFill>
              <a:srgbClr val="FFD624"/>
            </a:solidFill>
            <a:effectLst/>
            <a:latin typeface="Verdana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>
            <a:ln>
              <a:noFill/>
            </a:ln>
            <a:solidFill>
              <a:srgbClr val="FFD624"/>
            </a:solidFill>
            <a:effectLst/>
            <a:latin typeface="Verdana" charset="0"/>
            <a:ea typeface="ＭＳ Ｐゴシック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>
            <a:ln>
              <a:noFill/>
            </a:ln>
            <a:solidFill>
              <a:srgbClr val="FFD624"/>
            </a:solidFill>
            <a:effectLst/>
            <a:latin typeface="Verdana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>
            <a:ln>
              <a:noFill/>
            </a:ln>
            <a:solidFill>
              <a:srgbClr val="FFD624"/>
            </a:solidFill>
            <a:effectLst/>
            <a:latin typeface="Verdana" charset="0"/>
            <a:ea typeface="ＭＳ Ｐゴシック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Slide_Master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>
            <a:ln>
              <a:noFill/>
            </a:ln>
            <a:solidFill>
              <a:srgbClr val="FFD624"/>
            </a:solidFill>
            <a:effectLst/>
            <a:latin typeface="Verdana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>
            <a:ln>
              <a:noFill/>
            </a:ln>
            <a:solidFill>
              <a:srgbClr val="FFD624"/>
            </a:solidFill>
            <a:effectLst/>
            <a:latin typeface="Verdana" charset="0"/>
            <a:ea typeface="ＭＳ Ｐゴシック" charset="0"/>
          </a:defRPr>
        </a:defPPr>
      </a:lstStyle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29164</TotalTime>
  <Words>1474</Words>
  <Application>Microsoft Office PowerPoint</Application>
  <PresentationFormat>On-screen Show (4:3)</PresentationFormat>
  <Paragraphs>517</Paragraphs>
  <Slides>28</Slides>
  <Notes>18</Notes>
  <HiddenSlides>1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Slide_Master</vt:lpstr>
      <vt:lpstr>1_Slide_Master</vt:lpstr>
      <vt:lpstr>2_Slide_Master</vt:lpstr>
      <vt:lpstr>Scientific knowledge  at the service of the EU   policies    </vt:lpstr>
      <vt:lpstr>PowerPoint Presentation</vt:lpstr>
      <vt:lpstr>DG JRC Role: facts &amp; figures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Thematic focus areas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turneem</dc:creator>
  <cp:lastModifiedBy>SUCHA Vladimir (JRC)</cp:lastModifiedBy>
  <cp:revision>538</cp:revision>
  <cp:lastPrinted>2016-04-01T17:47:43Z</cp:lastPrinted>
  <dcterms:created xsi:type="dcterms:W3CDTF">2011-10-28T10:25:18Z</dcterms:created>
  <dcterms:modified xsi:type="dcterms:W3CDTF">2016-06-07T08:12:40Z</dcterms:modified>
</cp:coreProperties>
</file>